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sldIdLst>
    <p:sldId id="313" r:id="rId3"/>
    <p:sldId id="315" r:id="rId4"/>
    <p:sldId id="319" r:id="rId5"/>
    <p:sldId id="317" r:id="rId6"/>
    <p:sldId id="305" r:id="rId7"/>
    <p:sldId id="320" r:id="rId8"/>
    <p:sldId id="316" r:id="rId9"/>
    <p:sldId id="318" r:id="rId10"/>
    <p:sldId id="321" r:id="rId11"/>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D1F6"/>
    <a:srgbClr val="609C18"/>
    <a:srgbClr val="4AA62A"/>
    <a:srgbClr val="51B52D"/>
    <a:srgbClr val="469D27"/>
    <a:srgbClr val="00A24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Layouts/_rels/slideLayout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Master" Target="../slideMasters/slideMaster2.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E425D-D72D-4811-9257-B2CE469C77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72E83F4-E8B9-47EF-95C4-497F0AD24B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83C485E-BD07-40E8-928B-DD46FFB9A4F1}"/>
              </a:ext>
            </a:extLst>
          </p:cNvPr>
          <p:cNvSpPr>
            <a:spLocks noGrp="1"/>
          </p:cNvSpPr>
          <p:nvPr>
            <p:ph type="dt" sz="half" idx="10"/>
          </p:nvPr>
        </p:nvSpPr>
        <p:spPr/>
        <p:txBody>
          <a:bodyPr/>
          <a:lstStyle/>
          <a:p>
            <a:fld id="{1C8253DF-593B-4C01-80A4-56BB424068A2}" type="datetimeFigureOut">
              <a:rPr lang="en-GB" smtClean="0"/>
              <a:t>27/03/2020</a:t>
            </a:fld>
            <a:endParaRPr lang="en-GB"/>
          </a:p>
        </p:txBody>
      </p:sp>
      <p:sp>
        <p:nvSpPr>
          <p:cNvPr id="5" name="Footer Placeholder 4">
            <a:extLst>
              <a:ext uri="{FF2B5EF4-FFF2-40B4-BE49-F238E27FC236}">
                <a16:creationId xmlns:a16="http://schemas.microsoft.com/office/drawing/2014/main" id="{6A3F8B5D-50D5-4896-9A9D-A4D654DC52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71038C-A31F-464E-8E5F-54228FC75A7A}"/>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1266182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8CD1C-FB8A-4136-A5A1-7F21398EA85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75EE336-5442-49C4-9B45-AEBECE7074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297269-7A88-4F31-A3C0-C44B84840133}"/>
              </a:ext>
            </a:extLst>
          </p:cNvPr>
          <p:cNvSpPr>
            <a:spLocks noGrp="1"/>
          </p:cNvSpPr>
          <p:nvPr>
            <p:ph type="dt" sz="half" idx="10"/>
          </p:nvPr>
        </p:nvSpPr>
        <p:spPr/>
        <p:txBody>
          <a:bodyPr/>
          <a:lstStyle/>
          <a:p>
            <a:fld id="{1C8253DF-593B-4C01-80A4-56BB424068A2}" type="datetimeFigureOut">
              <a:rPr lang="en-GB" smtClean="0"/>
              <a:t>27/03/2020</a:t>
            </a:fld>
            <a:endParaRPr lang="en-GB"/>
          </a:p>
        </p:txBody>
      </p:sp>
      <p:sp>
        <p:nvSpPr>
          <p:cNvPr id="5" name="Footer Placeholder 4">
            <a:extLst>
              <a:ext uri="{FF2B5EF4-FFF2-40B4-BE49-F238E27FC236}">
                <a16:creationId xmlns:a16="http://schemas.microsoft.com/office/drawing/2014/main" id="{63E529ED-E500-4C7C-88BC-D634C7351F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37B15A-7A6D-4477-B3DA-C31DA16052E1}"/>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140584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A45D11-B21D-453E-B04D-7702BC877CA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AA4AFA5-AA51-4650-B2ED-0BE44B1AAD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49ED8D-4328-4968-9087-10655BA0F9A7}"/>
              </a:ext>
            </a:extLst>
          </p:cNvPr>
          <p:cNvSpPr>
            <a:spLocks noGrp="1"/>
          </p:cNvSpPr>
          <p:nvPr>
            <p:ph type="dt" sz="half" idx="10"/>
          </p:nvPr>
        </p:nvSpPr>
        <p:spPr/>
        <p:txBody>
          <a:bodyPr/>
          <a:lstStyle/>
          <a:p>
            <a:fld id="{1C8253DF-593B-4C01-80A4-56BB424068A2}" type="datetimeFigureOut">
              <a:rPr lang="en-GB" smtClean="0"/>
              <a:t>27/03/2020</a:t>
            </a:fld>
            <a:endParaRPr lang="en-GB"/>
          </a:p>
        </p:txBody>
      </p:sp>
      <p:sp>
        <p:nvSpPr>
          <p:cNvPr id="5" name="Footer Placeholder 4">
            <a:extLst>
              <a:ext uri="{FF2B5EF4-FFF2-40B4-BE49-F238E27FC236}">
                <a16:creationId xmlns:a16="http://schemas.microsoft.com/office/drawing/2014/main" id="{98D41ECB-950B-4A6E-83B1-EE226B54F8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6C2E68-B309-40F6-B7B5-2F20B4ACD802}"/>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4172874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_02">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299464-ED20-4919-8B3A-2CFAE8DA2347}"/>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2456FD49-C258-4333-9422-358C976A341C}"/>
              </a:ext>
            </a:extLst>
          </p:cNvPr>
          <p:cNvSpPr>
            <a:spLocks noGrp="1"/>
          </p:cNvSpPr>
          <p:nvPr>
            <p:ph type="ctrTitle" hasCustomPrompt="1"/>
          </p:nvPr>
        </p:nvSpPr>
        <p:spPr>
          <a:xfrm>
            <a:off x="6343650" y="2173288"/>
            <a:ext cx="5143500" cy="2090808"/>
          </a:xfrm>
        </p:spPr>
        <p:txBody>
          <a:bodyPr anchor="b">
            <a:noAutofit/>
          </a:bodyPr>
          <a:lstStyle>
            <a:lvl1pPr algn="l">
              <a:defRPr sz="5400" b="1" cap="all" baseline="0">
                <a:solidFill>
                  <a:schemeClr val="tx1"/>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id="{59758E15-A93D-4FB9-843D-1490E27A151B}"/>
              </a:ext>
            </a:extLst>
          </p:cNvPr>
          <p:cNvSpPr>
            <a:spLocks noGrp="1"/>
          </p:cNvSpPr>
          <p:nvPr>
            <p:ph type="subTitle" idx="1"/>
          </p:nvPr>
        </p:nvSpPr>
        <p:spPr>
          <a:xfrm>
            <a:off x="6343650" y="4279971"/>
            <a:ext cx="5143500" cy="503167"/>
          </a:xfrm>
        </p:spPr>
        <p:txBody>
          <a:bodyPr>
            <a:noAutofit/>
          </a:bodyPr>
          <a:lstStyle>
            <a:lvl1pPr marL="0" indent="0" algn="l">
              <a:buNone/>
              <a:defRPr sz="1800" b="0" cap="all"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Click to edit Master subtitle style</a:t>
            </a:r>
          </a:p>
        </p:txBody>
      </p:sp>
      <p:sp>
        <p:nvSpPr>
          <p:cNvPr id="13" name="Picture Placeholder 12">
            <a:extLst>
              <a:ext uri="{FF2B5EF4-FFF2-40B4-BE49-F238E27FC236}">
                <a16:creationId xmlns:a16="http://schemas.microsoft.com/office/drawing/2014/main" id="{BCCC559D-0EC3-432C-B397-6897B366DF36}"/>
              </a:ext>
            </a:extLst>
          </p:cNvPr>
          <p:cNvSpPr>
            <a:spLocks noGrp="1"/>
          </p:cNvSpPr>
          <p:nvPr>
            <p:ph type="pic" sz="quarter" idx="10"/>
          </p:nvPr>
        </p:nvSpPr>
        <p:spPr>
          <a:xfrm>
            <a:off x="710812" y="728545"/>
            <a:ext cx="5305661" cy="5305661"/>
          </a:xfrm>
          <a:prstGeom prst="ellipse">
            <a:avLst/>
          </a:prstGeom>
          <a:solidFill>
            <a:schemeClr val="bg2"/>
          </a:solidFill>
        </p:spPr>
        <p:txBody>
          <a:bodyPr anchor="ctr"/>
          <a:lstStyle>
            <a:lvl1pPr marL="0" indent="0" algn="ctr">
              <a:buNone/>
              <a:defRPr/>
            </a:lvl1pPr>
          </a:lstStyle>
          <a:p>
            <a:r>
              <a:rPr lang="en-US" noProof="0" dirty="0"/>
              <a:t>Click icon to add picture</a:t>
            </a:r>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cxnSp>
        <p:nvCxnSpPr>
          <p:cNvPr id="5" name="Straight Connector 4">
            <a:extLst>
              <a:ext uri="{FF2B5EF4-FFF2-40B4-BE49-F238E27FC236}">
                <a16:creationId xmlns:a16="http://schemas.microsoft.com/office/drawing/2014/main" id="{819AFA09-F4B1-493D-BCAD-FF30C20CD1AA}"/>
              </a:ext>
            </a:extLst>
          </p:cNvPr>
          <p:cNvCxnSpPr/>
          <p:nvPr userDrawn="1"/>
        </p:nvCxnSpPr>
        <p:spPr>
          <a:xfrm>
            <a:off x="6469778" y="4233582"/>
            <a:ext cx="25323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Freeform 5">
            <a:extLst>
              <a:ext uri="{FF2B5EF4-FFF2-40B4-BE49-F238E27FC236}">
                <a16:creationId xmlns:a16="http://schemas.microsoft.com/office/drawing/2014/main" id="{A0694BDF-96A2-4AF3-9FBA-5A93E6283B0D}"/>
              </a:ext>
            </a:extLst>
          </p:cNvPr>
          <p:cNvSpPr>
            <a:spLocks/>
          </p:cNvSpPr>
          <p:nvPr userDrawn="1"/>
        </p:nvSpPr>
        <p:spPr bwMode="auto">
          <a:xfrm>
            <a:off x="-1575905" y="-1897117"/>
            <a:ext cx="8917229" cy="10769768"/>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noProof="0" dirty="0"/>
          </a:p>
        </p:txBody>
      </p:sp>
      <p:sp>
        <p:nvSpPr>
          <p:cNvPr id="18" name="Freeform 6">
            <a:extLst>
              <a:ext uri="{FF2B5EF4-FFF2-40B4-BE49-F238E27FC236}">
                <a16:creationId xmlns:a16="http://schemas.microsoft.com/office/drawing/2014/main" id="{B12B8B5D-27C4-4676-86AC-E0A8C1414933}"/>
              </a:ext>
            </a:extLst>
          </p:cNvPr>
          <p:cNvSpPr>
            <a:spLocks/>
          </p:cNvSpPr>
          <p:nvPr userDrawn="1"/>
        </p:nvSpPr>
        <p:spPr bwMode="auto">
          <a:xfrm>
            <a:off x="-178872" y="-299444"/>
            <a:ext cx="3908719" cy="7654304"/>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noProof="0" dirty="0"/>
          </a:p>
        </p:txBody>
      </p:sp>
      <p:pic>
        <p:nvPicPr>
          <p:cNvPr id="1026" name="Picture 2" descr="Image result for Scottish Chambers of commerce logo">
            <a:extLst>
              <a:ext uri="{FF2B5EF4-FFF2-40B4-BE49-F238E27FC236}">
                <a16:creationId xmlns:a16="http://schemas.microsoft.com/office/drawing/2014/main" id="{84F4849F-9782-4A11-ABDC-F3917E086FB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33084" y="203742"/>
            <a:ext cx="1968011" cy="1049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132972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333">
          <p15:clr>
            <a:srgbClr val="FBAE40"/>
          </p15:clr>
        </p15:guide>
        <p15:guide id="4" pos="36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9087E09-D75F-4E26-B01E-A1A09BA2EA70}"/>
              </a:ext>
            </a:extLst>
          </p:cNvPr>
          <p:cNvSpPr/>
          <p:nvPr userDrawn="1"/>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AF7A70B7-7ADE-4E0B-B956-363B0B1AA613}"/>
              </a:ext>
            </a:extLst>
          </p:cNvPr>
          <p:cNvSpPr>
            <a:spLocks noGrp="1"/>
          </p:cNvSpPr>
          <p:nvPr>
            <p:ph type="title"/>
          </p:nvPr>
        </p:nvSpPr>
        <p:spPr>
          <a:xfrm>
            <a:off x="831850" y="182563"/>
            <a:ext cx="10515600" cy="940181"/>
          </a:xfrm>
        </p:spPr>
        <p:txBody>
          <a:bodyPr anchor="b">
            <a:noAutofit/>
          </a:bodyPr>
          <a:lstStyle>
            <a:lvl1pPr algn="ctr">
              <a:defRPr sz="4000" b="1" cap="all" baseline="0">
                <a:solidFill>
                  <a:schemeClr val="bg1"/>
                </a:solidFill>
              </a:defRPr>
            </a:lvl1pPr>
          </a:lstStyle>
          <a:p>
            <a:r>
              <a:rPr lang="en-US" noProof="0"/>
              <a:t>Click to edit Master title style</a:t>
            </a:r>
          </a:p>
        </p:txBody>
      </p:sp>
      <p:sp>
        <p:nvSpPr>
          <p:cNvPr id="3" name="Text Placeholder 2">
            <a:extLst>
              <a:ext uri="{FF2B5EF4-FFF2-40B4-BE49-F238E27FC236}">
                <a16:creationId xmlns:a16="http://schemas.microsoft.com/office/drawing/2014/main" id="{4ACB5603-8A62-4D45-B6EF-0D7E2D5FC4F7}"/>
              </a:ext>
            </a:extLst>
          </p:cNvPr>
          <p:cNvSpPr>
            <a:spLocks noGrp="1"/>
          </p:cNvSpPr>
          <p:nvPr>
            <p:ph type="body" idx="1" hasCustomPrompt="1"/>
          </p:nvPr>
        </p:nvSpPr>
        <p:spPr>
          <a:xfrm>
            <a:off x="2139388" y="1154832"/>
            <a:ext cx="7900525" cy="764460"/>
          </a:xfrm>
        </p:spPr>
        <p:txBody>
          <a:bodyPr>
            <a:noAutofit/>
          </a:bodyPr>
          <a:lstStyle>
            <a:lvl1pPr marL="0" indent="0" algn="ctr">
              <a:buNone/>
              <a:defRPr sz="1800" cap="none" baseline="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Dummy Text Comes Here</a:t>
            </a:r>
          </a:p>
        </p:txBody>
      </p:sp>
      <p:pic>
        <p:nvPicPr>
          <p:cNvPr id="8" name="Picture 7">
            <a:extLst>
              <a:ext uri="{FF2B5EF4-FFF2-40B4-BE49-F238E27FC236}">
                <a16:creationId xmlns:a16="http://schemas.microsoft.com/office/drawing/2014/main" id="{25FC40B0-ED27-47E5-A3C2-32A8418567EE}"/>
              </a:ext>
            </a:extLst>
          </p:cNvPr>
          <p:cNvPicPr>
            <a:picLocks noChangeAspect="1"/>
          </p:cNvPicPr>
          <p:nvPr userDrawn="1"/>
        </p:nvPicPr>
        <p:blipFill>
          <a:blip r:embed="rId2">
            <a:biLevel thresh="25000"/>
            <a:extLst>
              <a:ext uri="{28A0092B-C50C-407E-A947-70E740481C1C}">
                <a14:useLocalDpi xmlns:a14="http://schemas.microsoft.com/office/drawing/2010/main"/>
              </a:ext>
            </a:extLst>
          </a:blip>
          <a:stretch>
            <a:fillRect/>
          </a:stretch>
        </p:blipFill>
        <p:spPr>
          <a:xfrm>
            <a:off x="469638" y="6260507"/>
            <a:ext cx="1075427" cy="414929"/>
          </a:xfrm>
          <a:prstGeom prst="rect">
            <a:avLst/>
          </a:prstGeom>
        </p:spPr>
      </p:pic>
      <p:sp>
        <p:nvSpPr>
          <p:cNvPr id="11" name="Oval 10">
            <a:extLst>
              <a:ext uri="{FF2B5EF4-FFF2-40B4-BE49-F238E27FC236}">
                <a16:creationId xmlns:a16="http://schemas.microsoft.com/office/drawing/2014/main" id="{8931D2A9-0B92-4197-8802-80424C14EA7E}"/>
              </a:ext>
            </a:extLst>
          </p:cNvPr>
          <p:cNvSpPr/>
          <p:nvPr userDrawn="1"/>
        </p:nvSpPr>
        <p:spPr>
          <a:xfrm>
            <a:off x="11371669" y="6409397"/>
            <a:ext cx="280051" cy="28005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Slide Number Placeholder 5">
            <a:extLst>
              <a:ext uri="{FF2B5EF4-FFF2-40B4-BE49-F238E27FC236}">
                <a16:creationId xmlns:a16="http://schemas.microsoft.com/office/drawing/2014/main" id="{533B74B0-30B9-45C2-9AE6-45D1978AAFAE}"/>
              </a:ext>
            </a:extLst>
          </p:cNvPr>
          <p:cNvSpPr>
            <a:spLocks noGrp="1"/>
          </p:cNvSpPr>
          <p:nvPr>
            <p:ph type="sldNum" sz="quarter" idx="12"/>
          </p:nvPr>
        </p:nvSpPr>
        <p:spPr>
          <a:xfrm>
            <a:off x="11363696" y="6455739"/>
            <a:ext cx="294460" cy="187367"/>
          </a:xfrm>
        </p:spPr>
        <p:txBody>
          <a:bodyPr lIns="0" tIns="0" rIns="0" bIns="0"/>
          <a:lstStyle>
            <a:lvl1pPr algn="ctr">
              <a:defRPr sz="900">
                <a:solidFill>
                  <a:srgbClr val="2C567A"/>
                </a:solidFill>
                <a:latin typeface="+mn-lt"/>
              </a:defRPr>
            </a:lvl1pPr>
          </a:lstStyle>
          <a:p>
            <a:fld id="{9EC71654-96A5-4280-94F3-931C61A9F92C}" type="slidenum">
              <a:rPr lang="en-US" noProof="0" smtClean="0"/>
              <a:pPr/>
              <a:t>‹#›</a:t>
            </a:fld>
            <a:endParaRPr lang="en-US" noProof="0" dirty="0"/>
          </a:p>
        </p:txBody>
      </p:sp>
      <p:sp>
        <p:nvSpPr>
          <p:cNvPr id="15" name="Picture Placeholder 14">
            <a:extLst>
              <a:ext uri="{FF2B5EF4-FFF2-40B4-BE49-F238E27FC236}">
                <a16:creationId xmlns:a16="http://schemas.microsoft.com/office/drawing/2014/main" id="{B5A30B6B-EEDB-4142-8138-D50F5A307D76}"/>
              </a:ext>
            </a:extLst>
          </p:cNvPr>
          <p:cNvSpPr>
            <a:spLocks noGrp="1"/>
          </p:cNvSpPr>
          <p:nvPr>
            <p:ph type="pic" sz="quarter" idx="13"/>
          </p:nvPr>
        </p:nvSpPr>
        <p:spPr>
          <a:xfrm>
            <a:off x="2993041" y="2270376"/>
            <a:ext cx="6206400" cy="4587625"/>
          </a:xfrm>
          <a:custGeom>
            <a:avLst/>
            <a:gdLst>
              <a:gd name="connsiteX0" fmla="*/ 3103200 w 6206400"/>
              <a:gd name="connsiteY0" fmla="*/ 0 h 4587625"/>
              <a:gd name="connsiteX1" fmla="*/ 6206400 w 6206400"/>
              <a:gd name="connsiteY1" fmla="*/ 3103200 h 4587625"/>
              <a:gd name="connsiteX2" fmla="*/ 5831861 w 6206400"/>
              <a:gd name="connsiteY2" fmla="*/ 4582370 h 4587625"/>
              <a:gd name="connsiteX3" fmla="*/ 5828668 w 6206400"/>
              <a:gd name="connsiteY3" fmla="*/ 4587625 h 4587625"/>
              <a:gd name="connsiteX4" fmla="*/ 377733 w 6206400"/>
              <a:gd name="connsiteY4" fmla="*/ 4587625 h 4587625"/>
              <a:gd name="connsiteX5" fmla="*/ 374540 w 6206400"/>
              <a:gd name="connsiteY5" fmla="*/ 4582370 h 4587625"/>
              <a:gd name="connsiteX6" fmla="*/ 0 w 6206400"/>
              <a:gd name="connsiteY6" fmla="*/ 3103200 h 4587625"/>
              <a:gd name="connsiteX7" fmla="*/ 3103200 w 6206400"/>
              <a:gd name="connsiteY7" fmla="*/ 0 h 4587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06400" h="4587625">
                <a:moveTo>
                  <a:pt x="3103200" y="0"/>
                </a:moveTo>
                <a:cubicBezTo>
                  <a:pt x="4817050" y="0"/>
                  <a:pt x="6206400" y="1389350"/>
                  <a:pt x="6206400" y="3103200"/>
                </a:cubicBezTo>
                <a:cubicBezTo>
                  <a:pt x="6206400" y="3638778"/>
                  <a:pt x="6070721" y="4142667"/>
                  <a:pt x="5831861" y="4582370"/>
                </a:cubicBezTo>
                <a:lnTo>
                  <a:pt x="5828668" y="4587625"/>
                </a:lnTo>
                <a:lnTo>
                  <a:pt x="377733" y="4587625"/>
                </a:lnTo>
                <a:lnTo>
                  <a:pt x="374540" y="4582370"/>
                </a:lnTo>
                <a:cubicBezTo>
                  <a:pt x="135679" y="4142667"/>
                  <a:pt x="0" y="3638778"/>
                  <a:pt x="0" y="3103200"/>
                </a:cubicBezTo>
                <a:cubicBezTo>
                  <a:pt x="0" y="1389350"/>
                  <a:pt x="1389350" y="0"/>
                  <a:pt x="3103200" y="0"/>
                </a:cubicBezTo>
                <a:close/>
              </a:path>
            </a:pathLst>
          </a:custGeom>
          <a:solidFill>
            <a:schemeClr val="bg2"/>
          </a:solidFill>
        </p:spPr>
        <p:txBody>
          <a:bodyPr wrap="square" anchor="ctr">
            <a:noAutofit/>
          </a:bodyPr>
          <a:lstStyle>
            <a:lvl1pPr marL="0" indent="0" algn="ctr">
              <a:buNone/>
              <a:defRPr sz="2400"/>
            </a:lvl1pPr>
          </a:lstStyle>
          <a:p>
            <a:r>
              <a:rPr lang="en-US" noProof="0"/>
              <a:t>Click icon to add picture</a:t>
            </a:r>
            <a:endParaRPr lang="en-US" noProof="0" dirty="0"/>
          </a:p>
        </p:txBody>
      </p:sp>
      <p:sp>
        <p:nvSpPr>
          <p:cNvPr id="12" name="Rectangle 11">
            <a:extLst>
              <a:ext uri="{FF2B5EF4-FFF2-40B4-BE49-F238E27FC236}">
                <a16:creationId xmlns:a16="http://schemas.microsoft.com/office/drawing/2014/main" id="{62499092-5252-4FF5-9E34-6C04F5759DE4}"/>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4" name="Oval 13">
            <a:extLst>
              <a:ext uri="{FF2B5EF4-FFF2-40B4-BE49-F238E27FC236}">
                <a16:creationId xmlns:a16="http://schemas.microsoft.com/office/drawing/2014/main" id="{C1CD0287-C7A7-4A06-AF32-1725C6A04798}"/>
              </a:ext>
            </a:extLst>
          </p:cNvPr>
          <p:cNvSpPr/>
          <p:nvPr userDrawn="1"/>
        </p:nvSpPr>
        <p:spPr>
          <a:xfrm>
            <a:off x="11364464" y="6395385"/>
            <a:ext cx="280051" cy="2800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id="{D0648E66-1976-4159-92E3-7D5A924A45D5}"/>
              </a:ext>
            </a:extLst>
          </p:cNvPr>
          <p:cNvSpPr txBox="1">
            <a:spLocks/>
          </p:cNvSpPr>
          <p:nvPr userDrawn="1"/>
        </p:nvSpPr>
        <p:spPr>
          <a:xfrm>
            <a:off x="11357260"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pPr/>
              <a:t>‹#›</a:t>
            </a:fld>
            <a:endParaRPr lang="en-US" dirty="0"/>
          </a:p>
        </p:txBody>
      </p:sp>
      <p:pic>
        <p:nvPicPr>
          <p:cNvPr id="18" name="Picture 2" descr="Image result for Scottish Chambers of commerce logo">
            <a:extLst>
              <a:ext uri="{FF2B5EF4-FFF2-40B4-BE49-F238E27FC236}">
                <a16:creationId xmlns:a16="http://schemas.microsoft.com/office/drawing/2014/main" id="{2CED545C-FB15-46BA-A154-2C74F371AC3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704" y="6001440"/>
            <a:ext cx="1477294" cy="78789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F3049507-D3A5-49EE-98BF-AFC56A1EA4F9}"/>
              </a:ext>
            </a:extLst>
          </p:cNvPr>
          <p:cNvPicPr>
            <a:picLocks noChangeAspect="1"/>
          </p:cNvPicPr>
          <p:nvPr userDrawn="1"/>
        </p:nvPicPr>
        <p:blipFill>
          <a:blip r:embed="rId4"/>
          <a:stretch>
            <a:fillRect/>
          </a:stretch>
        </p:blipFill>
        <p:spPr>
          <a:xfrm>
            <a:off x="11229531" y="93786"/>
            <a:ext cx="857250" cy="1019175"/>
          </a:xfrm>
          <a:prstGeom prst="rect">
            <a:avLst/>
          </a:prstGeom>
        </p:spPr>
      </p:pic>
    </p:spTree>
    <p:extLst>
      <p:ext uri="{BB962C8B-B14F-4D97-AF65-F5344CB8AC3E}">
        <p14:creationId xmlns:p14="http://schemas.microsoft.com/office/powerpoint/2010/main" val="230902525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with Imag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EE9886-36F0-4E06-A3A6-D8F00B0665A1}"/>
              </a:ext>
            </a:extLst>
          </p:cNvPr>
          <p:cNvSpPr>
            <a:spLocks noGrp="1"/>
          </p:cNvSpPr>
          <p:nvPr>
            <p:ph idx="1"/>
          </p:nvPr>
        </p:nvSpPr>
        <p:spPr>
          <a:xfrm>
            <a:off x="538960" y="1825625"/>
            <a:ext cx="4914189" cy="4351338"/>
          </a:xfrm>
        </p:spPr>
        <p:txBody>
          <a:bodyPr lIns="0" tIns="0" rIns="0" bIns="0">
            <a:noAutofit/>
          </a:bodyPr>
          <a:lstStyle>
            <a:lvl1pPr>
              <a:defRPr sz="2400"/>
            </a:lvl1pPr>
            <a:lvl2pPr>
              <a:defRPr sz="2000"/>
            </a:lvl2pPr>
            <a:lvl3pPr>
              <a:defRPr sz="1800"/>
            </a:lvl3pPr>
            <a:lvl4pPr>
              <a:defRPr sz="1600"/>
            </a:lvl4pPr>
            <a:lvl5pPr>
              <a:defRPr sz="16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5" name="Oval 14">
            <a:extLst>
              <a:ext uri="{FF2B5EF4-FFF2-40B4-BE49-F238E27FC236}">
                <a16:creationId xmlns:a16="http://schemas.microsoft.com/office/drawing/2014/main" id="{EF515B4A-CB20-4847-8E00-0DD66F1FEBB4}"/>
              </a:ext>
            </a:extLst>
          </p:cNvPr>
          <p:cNvSpPr/>
          <p:nvPr userDrawn="1"/>
        </p:nvSpPr>
        <p:spPr>
          <a:xfrm>
            <a:off x="11804407" y="6395385"/>
            <a:ext cx="280051" cy="2800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id="{996B64B9-1DF0-4EE9-BAB5-72AFA94B9AFD}"/>
              </a:ext>
            </a:extLst>
          </p:cNvPr>
          <p:cNvSpPr>
            <a:spLocks noGrp="1"/>
          </p:cNvSpPr>
          <p:nvPr>
            <p:ph type="sldNum" sz="quarter" idx="12"/>
          </p:nvPr>
        </p:nvSpPr>
        <p:spPr>
          <a:xfrm>
            <a:off x="11797203" y="642617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23" name="Picture Placeholder 22">
            <a:extLst>
              <a:ext uri="{FF2B5EF4-FFF2-40B4-BE49-F238E27FC236}">
                <a16:creationId xmlns:a16="http://schemas.microsoft.com/office/drawing/2014/main" id="{26619E66-5354-4D60-8529-27917AC037C0}"/>
              </a:ext>
            </a:extLst>
          </p:cNvPr>
          <p:cNvSpPr>
            <a:spLocks noGrp="1"/>
          </p:cNvSpPr>
          <p:nvPr>
            <p:ph type="pic" sz="quarter" idx="13"/>
          </p:nvPr>
        </p:nvSpPr>
        <p:spPr>
          <a:xfrm>
            <a:off x="5884648" y="0"/>
            <a:ext cx="6307353" cy="5780372"/>
          </a:xfrm>
          <a:custGeom>
            <a:avLst/>
            <a:gdLst>
              <a:gd name="connsiteX0" fmla="*/ 760444 w 6307353"/>
              <a:gd name="connsiteY0" fmla="*/ 0 h 5780372"/>
              <a:gd name="connsiteX1" fmla="*/ 6307353 w 6307353"/>
              <a:gd name="connsiteY1" fmla="*/ 0 h 5780372"/>
              <a:gd name="connsiteX2" fmla="*/ 6307353 w 6307353"/>
              <a:gd name="connsiteY2" fmla="*/ 4515612 h 5780372"/>
              <a:gd name="connsiteX3" fmla="*/ 6110746 w 6307353"/>
              <a:gd name="connsiteY3" fmla="*/ 4731934 h 5780372"/>
              <a:gd name="connsiteX4" fmla="*/ 3579592 w 6307353"/>
              <a:gd name="connsiteY4" fmla="*/ 5780372 h 5780372"/>
              <a:gd name="connsiteX5" fmla="*/ 0 w 6307353"/>
              <a:gd name="connsiteY5" fmla="*/ 2200780 h 5780372"/>
              <a:gd name="connsiteX6" fmla="*/ 611338 w 6307353"/>
              <a:gd name="connsiteY6" fmla="*/ 199396 h 5780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07353" h="5780372">
                <a:moveTo>
                  <a:pt x="760444" y="0"/>
                </a:moveTo>
                <a:lnTo>
                  <a:pt x="6307353" y="0"/>
                </a:lnTo>
                <a:lnTo>
                  <a:pt x="6307353" y="4515612"/>
                </a:lnTo>
                <a:lnTo>
                  <a:pt x="6110746" y="4731934"/>
                </a:lnTo>
                <a:cubicBezTo>
                  <a:pt x="5462967" y="5379713"/>
                  <a:pt x="4568069" y="5780372"/>
                  <a:pt x="3579592" y="5780372"/>
                </a:cubicBezTo>
                <a:cubicBezTo>
                  <a:pt x="1602638" y="5780372"/>
                  <a:pt x="0" y="4177734"/>
                  <a:pt x="0" y="2200780"/>
                </a:cubicBezTo>
                <a:cubicBezTo>
                  <a:pt x="0" y="1459422"/>
                  <a:pt x="225371" y="770703"/>
                  <a:pt x="611338" y="199396"/>
                </a:cubicBezTo>
                <a:close/>
              </a:path>
            </a:pathLst>
          </a:custGeom>
          <a:solidFill>
            <a:schemeClr val="bg2"/>
          </a:solidFill>
        </p:spPr>
        <p:txBody>
          <a:bodyPr wrap="square" anchor="ctr">
            <a:noAutofit/>
          </a:bodyPr>
          <a:lstStyle>
            <a:lvl1pPr marL="0" indent="0" algn="ctr">
              <a:buNone/>
              <a:defRPr/>
            </a:lvl1pPr>
          </a:lstStyle>
          <a:p>
            <a:r>
              <a:rPr lang="en-US" noProof="0"/>
              <a:t>Click icon to add picture</a:t>
            </a:r>
            <a:endParaRPr lang="en-US" noProof="0" dirty="0"/>
          </a:p>
        </p:txBody>
      </p:sp>
      <p:sp>
        <p:nvSpPr>
          <p:cNvPr id="14" name="Title 1">
            <a:extLst>
              <a:ext uri="{FF2B5EF4-FFF2-40B4-BE49-F238E27FC236}">
                <a16:creationId xmlns:a16="http://schemas.microsoft.com/office/drawing/2014/main" id="{2E646B4F-6CCB-724C-9D5E-6D5770023939}"/>
              </a:ext>
            </a:extLst>
          </p:cNvPr>
          <p:cNvSpPr>
            <a:spLocks noGrp="1"/>
          </p:cNvSpPr>
          <p:nvPr>
            <p:ph type="title"/>
          </p:nvPr>
        </p:nvSpPr>
        <p:spPr>
          <a:xfrm>
            <a:off x="515938" y="499595"/>
            <a:ext cx="4937211" cy="1325563"/>
          </a:xfrm>
        </p:spPr>
        <p:txBody>
          <a:bodyPr lIns="0" tIns="0" rIns="0" bIns="0">
            <a:noAutofit/>
          </a:bodyPr>
          <a:lstStyle>
            <a:lvl1pPr>
              <a:defRPr sz="3200" b="1" cap="all" baseline="0"/>
            </a:lvl1pPr>
          </a:lstStyle>
          <a:p>
            <a:r>
              <a:rPr lang="en-US" noProof="0"/>
              <a:t>Click to edit Master title style</a:t>
            </a:r>
            <a:endParaRPr lang="en-US" noProof="0" dirty="0"/>
          </a:p>
        </p:txBody>
      </p:sp>
      <p:pic>
        <p:nvPicPr>
          <p:cNvPr id="9" name="Picture 2" descr="Image result for Scottish Chambers of commerce logo">
            <a:extLst>
              <a:ext uri="{FF2B5EF4-FFF2-40B4-BE49-F238E27FC236}">
                <a16:creationId xmlns:a16="http://schemas.microsoft.com/office/drawing/2014/main" id="{2DEACFE7-1D3A-4D1B-8B23-008E3C91CB1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63900" y="181827"/>
            <a:ext cx="1081177" cy="576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4022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70CD0-696D-4313-96BA-4AA72C813BD0}"/>
              </a:ext>
            </a:extLst>
          </p:cNvPr>
          <p:cNvSpPr>
            <a:spLocks noGrp="1"/>
          </p:cNvSpPr>
          <p:nvPr>
            <p:ph type="title"/>
          </p:nvPr>
        </p:nvSpPr>
        <p:spPr>
          <a:xfrm>
            <a:off x="515938" y="499595"/>
            <a:ext cx="4937211" cy="1325563"/>
          </a:xfrm>
        </p:spPr>
        <p:txBody>
          <a:bodyPr lIns="0" tIns="0" rIns="0" bIns="0">
            <a:noAutofit/>
          </a:bodyPr>
          <a:lstStyle>
            <a:lvl1pPr>
              <a:defRPr sz="3200" b="1" cap="all" baseline="0"/>
            </a:lvl1pPr>
          </a:lstStyle>
          <a:p>
            <a:r>
              <a:rPr lang="en-US" noProof="0"/>
              <a:t>Click to edit Master title style</a:t>
            </a:r>
          </a:p>
        </p:txBody>
      </p:sp>
      <p:sp>
        <p:nvSpPr>
          <p:cNvPr id="3" name="Content Placeholder 2">
            <a:extLst>
              <a:ext uri="{FF2B5EF4-FFF2-40B4-BE49-F238E27FC236}">
                <a16:creationId xmlns:a16="http://schemas.microsoft.com/office/drawing/2014/main" id="{0FEE9886-36F0-4E06-A3A6-D8F00B0665A1}"/>
              </a:ext>
            </a:extLst>
          </p:cNvPr>
          <p:cNvSpPr>
            <a:spLocks noGrp="1"/>
          </p:cNvSpPr>
          <p:nvPr>
            <p:ph idx="1" hasCustomPrompt="1"/>
          </p:nvPr>
        </p:nvSpPr>
        <p:spPr>
          <a:xfrm>
            <a:off x="538960" y="1825625"/>
            <a:ext cx="4914189" cy="4351338"/>
          </a:xfrm>
        </p:spPr>
        <p:txBody>
          <a:bodyPr lIns="0" tIns="0" rIns="0" bIns="0">
            <a:noAutofit/>
          </a:bodyPr>
          <a:lstStyle>
            <a:lvl1pPr>
              <a:defRPr sz="2400"/>
            </a:lvl1pPr>
            <a:lvl2pPr>
              <a:defRPr sz="2000"/>
            </a:lvl2pPr>
            <a:lvl3pPr>
              <a:defRPr sz="1800"/>
            </a:lvl3pPr>
            <a:lvl4pPr>
              <a:defRPr sz="1600"/>
            </a:lvl4pPr>
            <a:lvl5pPr>
              <a:defRPr sz="16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Rectangle 13">
            <a:extLst>
              <a:ext uri="{FF2B5EF4-FFF2-40B4-BE49-F238E27FC236}">
                <a16:creationId xmlns:a16="http://schemas.microsoft.com/office/drawing/2014/main" id="{9D415693-E2CB-4DB4-B07C-2F96B0CAB302}"/>
              </a:ext>
            </a:extLst>
          </p:cNvPr>
          <p:cNvSpPr/>
          <p:nvPr userDrawn="1"/>
        </p:nvSpPr>
        <p:spPr>
          <a:xfrm>
            <a:off x="7854462" y="988536"/>
            <a:ext cx="4329129" cy="4880927"/>
          </a:xfrm>
          <a:prstGeom prst="rect">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id="{14C1BF67-E354-4E04-8F94-BABF2B7D1AFB}"/>
              </a:ext>
            </a:extLst>
          </p:cNvPr>
          <p:cNvSpPr/>
          <p:nvPr userDrawn="1"/>
        </p:nvSpPr>
        <p:spPr>
          <a:xfrm>
            <a:off x="5107816" y="633613"/>
            <a:ext cx="5571908" cy="5571906"/>
          </a:xfrm>
          <a:prstGeom prst="ellipse">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Picture Placeholder 5">
            <a:extLst>
              <a:ext uri="{FF2B5EF4-FFF2-40B4-BE49-F238E27FC236}">
                <a16:creationId xmlns:a16="http://schemas.microsoft.com/office/drawing/2014/main" id="{FF6AC390-6F85-4B64-AE7A-E8E0D8FC89CF}"/>
              </a:ext>
            </a:extLst>
          </p:cNvPr>
          <p:cNvSpPr>
            <a:spLocks noGrp="1"/>
          </p:cNvSpPr>
          <p:nvPr>
            <p:ph type="pic" sz="quarter" idx="13"/>
          </p:nvPr>
        </p:nvSpPr>
        <p:spPr>
          <a:xfrm>
            <a:off x="5455212" y="988536"/>
            <a:ext cx="4884848" cy="4884848"/>
          </a:xfrm>
          <a:prstGeom prst="ellipse">
            <a:avLst/>
          </a:prstGeom>
          <a:solidFill>
            <a:schemeClr val="bg1">
              <a:lumMod val="85000"/>
            </a:schemeClr>
          </a:solidFill>
        </p:spPr>
        <p:txBody>
          <a:bodyPr anchor="ctr"/>
          <a:lstStyle>
            <a:lvl1pPr marL="0" indent="0" algn="ctr">
              <a:buNone/>
              <a:defRPr/>
            </a:lvl1pPr>
          </a:lstStyle>
          <a:p>
            <a:r>
              <a:rPr lang="en-US" noProof="0" dirty="0"/>
              <a:t>Click icon to add picture</a:t>
            </a:r>
          </a:p>
        </p:txBody>
      </p:sp>
      <p:sp>
        <p:nvSpPr>
          <p:cNvPr id="20" name="Rectangle 19">
            <a:extLst>
              <a:ext uri="{FF2B5EF4-FFF2-40B4-BE49-F238E27FC236}">
                <a16:creationId xmlns:a16="http://schemas.microsoft.com/office/drawing/2014/main" id="{E3C88C1A-2B60-407B-B19D-85AF75144560}"/>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22" name="Oval 21">
            <a:extLst>
              <a:ext uri="{FF2B5EF4-FFF2-40B4-BE49-F238E27FC236}">
                <a16:creationId xmlns:a16="http://schemas.microsoft.com/office/drawing/2014/main" id="{E79EBB3F-03A5-407E-86D3-A4B73CE94443}"/>
              </a:ext>
            </a:extLst>
          </p:cNvPr>
          <p:cNvSpPr/>
          <p:nvPr userDrawn="1"/>
        </p:nvSpPr>
        <p:spPr>
          <a:xfrm>
            <a:off x="11381722" y="6395385"/>
            <a:ext cx="280051" cy="2800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Slide Number Placeholder 5">
            <a:extLst>
              <a:ext uri="{FF2B5EF4-FFF2-40B4-BE49-F238E27FC236}">
                <a16:creationId xmlns:a16="http://schemas.microsoft.com/office/drawing/2014/main" id="{7B16293F-F9AD-4586-B3B5-8C1A36C5AA6B}"/>
              </a:ext>
            </a:extLst>
          </p:cNvPr>
          <p:cNvSpPr>
            <a:spLocks noGrp="1"/>
          </p:cNvSpPr>
          <p:nvPr>
            <p:ph type="sldNum" sz="quarter" idx="12"/>
          </p:nvPr>
        </p:nvSpPr>
        <p:spPr>
          <a:xfrm>
            <a:off x="11357260" y="642617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pic>
        <p:nvPicPr>
          <p:cNvPr id="12" name="Picture 2" descr="Image result for Scottish Chambers of commerce logo">
            <a:extLst>
              <a:ext uri="{FF2B5EF4-FFF2-40B4-BE49-F238E27FC236}">
                <a16:creationId xmlns:a16="http://schemas.microsoft.com/office/drawing/2014/main" id="{41306FD5-C54A-4769-9C09-8C042F1D037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704" y="6001440"/>
            <a:ext cx="1477294" cy="78789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14B9643F-6CF9-41E3-B4CC-DCECCCF27378}"/>
              </a:ext>
            </a:extLst>
          </p:cNvPr>
          <p:cNvPicPr>
            <a:picLocks noChangeAspect="1"/>
          </p:cNvPicPr>
          <p:nvPr userDrawn="1"/>
        </p:nvPicPr>
        <p:blipFill>
          <a:blip r:embed="rId3"/>
          <a:stretch>
            <a:fillRect/>
          </a:stretch>
        </p:blipFill>
        <p:spPr>
          <a:xfrm>
            <a:off x="11326341" y="-34560"/>
            <a:ext cx="857250" cy="1019175"/>
          </a:xfrm>
          <a:prstGeom prst="rect">
            <a:avLst/>
          </a:prstGeom>
        </p:spPr>
      </p:pic>
    </p:spTree>
    <p:extLst>
      <p:ext uri="{BB962C8B-B14F-4D97-AF65-F5344CB8AC3E}">
        <p14:creationId xmlns:p14="http://schemas.microsoft.com/office/powerpoint/2010/main" val="18625822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03">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12E4E194-63F1-4D43-AC02-75733DF045E9}"/>
              </a:ext>
            </a:extLst>
          </p:cNvPr>
          <p:cNvSpPr/>
          <p:nvPr userDrawn="1"/>
        </p:nvSpPr>
        <p:spPr>
          <a:xfrm>
            <a:off x="8308181" y="1563343"/>
            <a:ext cx="3883819" cy="43732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Oval 21">
            <a:extLst>
              <a:ext uri="{FF2B5EF4-FFF2-40B4-BE49-F238E27FC236}">
                <a16:creationId xmlns:a16="http://schemas.microsoft.com/office/drawing/2014/main" id="{E799E3E2-888B-2343-9A63-F84C03265CB5}"/>
              </a:ext>
            </a:extLst>
          </p:cNvPr>
          <p:cNvSpPr>
            <a:spLocks noChangeAspect="1"/>
          </p:cNvSpPr>
          <p:nvPr userDrawn="1"/>
        </p:nvSpPr>
        <p:spPr>
          <a:xfrm>
            <a:off x="9833702" y="1757082"/>
            <a:ext cx="832104" cy="832104"/>
          </a:xfrm>
          <a:prstGeom prst="ellipse">
            <a:avLst/>
          </a:prstGeom>
          <a:solidFill>
            <a:schemeClr val="tx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Picture Placeholder 11">
            <a:extLst>
              <a:ext uri="{FF2B5EF4-FFF2-40B4-BE49-F238E27FC236}">
                <a16:creationId xmlns:a16="http://schemas.microsoft.com/office/drawing/2014/main" id="{8FEDE8EF-5B7A-A741-9A56-D365CAE01B62}"/>
              </a:ext>
            </a:extLst>
          </p:cNvPr>
          <p:cNvSpPr>
            <a:spLocks noGrp="1"/>
          </p:cNvSpPr>
          <p:nvPr>
            <p:ph type="pic" sz="quarter" idx="19" hasCustomPrompt="1"/>
          </p:nvPr>
        </p:nvSpPr>
        <p:spPr>
          <a:xfrm>
            <a:off x="9998318" y="1921698"/>
            <a:ext cx="502873" cy="502873"/>
          </a:xfrm>
          <a:prstGeom prst="rect">
            <a:avLst/>
          </a:prstGeom>
          <a:noFill/>
        </p:spPr>
        <p:txBody>
          <a:bodyPr lIns="0" rIns="0" anchor="ctr">
            <a:noAutofit/>
          </a:bodyPr>
          <a:lstStyle>
            <a:lvl1pPr marL="0" indent="0" algn="ctr">
              <a:buNone/>
              <a:defRPr sz="1100">
                <a:solidFill>
                  <a:schemeClr val="bg1"/>
                </a:solidFill>
              </a:defRPr>
            </a:lvl1pPr>
          </a:lstStyle>
          <a:p>
            <a:r>
              <a:rPr lang="en-US" noProof="0" dirty="0"/>
              <a:t>icon</a:t>
            </a:r>
          </a:p>
        </p:txBody>
      </p:sp>
      <p:sp>
        <p:nvSpPr>
          <p:cNvPr id="9" name="Rectangle 8">
            <a:extLst>
              <a:ext uri="{FF2B5EF4-FFF2-40B4-BE49-F238E27FC236}">
                <a16:creationId xmlns:a16="http://schemas.microsoft.com/office/drawing/2014/main" id="{3755C1FB-E61C-4BBC-8179-D34908DEA1B6}"/>
              </a:ext>
            </a:extLst>
          </p:cNvPr>
          <p:cNvSpPr/>
          <p:nvPr userDrawn="1"/>
        </p:nvSpPr>
        <p:spPr>
          <a:xfrm>
            <a:off x="0" y="1569977"/>
            <a:ext cx="3883819" cy="43732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id="{8C1E0992-271E-4948-9461-C7AA54AF8FEA}"/>
              </a:ext>
            </a:extLst>
          </p:cNvPr>
          <p:cNvSpPr>
            <a:spLocks noChangeAspect="1"/>
          </p:cNvSpPr>
          <p:nvPr userDrawn="1"/>
        </p:nvSpPr>
        <p:spPr>
          <a:xfrm>
            <a:off x="1526011" y="1757082"/>
            <a:ext cx="832104" cy="832104"/>
          </a:xfrm>
          <a:prstGeom prst="ellipse">
            <a:avLst/>
          </a:prstGeom>
          <a:solidFill>
            <a:schemeClr val="tx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32970CD0-696D-4313-96BA-4AA72C813BD0}"/>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p>
        </p:txBody>
      </p:sp>
      <p:sp>
        <p:nvSpPr>
          <p:cNvPr id="3" name="Content Placeholder 2">
            <a:extLst>
              <a:ext uri="{FF2B5EF4-FFF2-40B4-BE49-F238E27FC236}">
                <a16:creationId xmlns:a16="http://schemas.microsoft.com/office/drawing/2014/main" id="{0FEE9886-36F0-4E06-A3A6-D8F00B0665A1}"/>
              </a:ext>
            </a:extLst>
          </p:cNvPr>
          <p:cNvSpPr>
            <a:spLocks noGrp="1"/>
          </p:cNvSpPr>
          <p:nvPr>
            <p:ph idx="1" hasCustomPrompt="1"/>
          </p:nvPr>
        </p:nvSpPr>
        <p:spPr>
          <a:xfrm>
            <a:off x="219126" y="3140349"/>
            <a:ext cx="3445566" cy="2504663"/>
          </a:xfrm>
        </p:spPr>
        <p:txBody>
          <a:bodyPr lIns="0" tIns="0" rIns="0" bIns="0">
            <a:norm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6" name="Picture Placeholder 5">
            <a:extLst>
              <a:ext uri="{FF2B5EF4-FFF2-40B4-BE49-F238E27FC236}">
                <a16:creationId xmlns:a16="http://schemas.microsoft.com/office/drawing/2014/main" id="{35B71D50-AA4B-4E0C-8F6A-0F64F2C8A8C7}"/>
              </a:ext>
            </a:extLst>
          </p:cNvPr>
          <p:cNvSpPr>
            <a:spLocks noGrp="1"/>
          </p:cNvSpPr>
          <p:nvPr>
            <p:ph type="pic" sz="quarter" idx="13"/>
          </p:nvPr>
        </p:nvSpPr>
        <p:spPr>
          <a:xfrm>
            <a:off x="3883819" y="1563343"/>
            <a:ext cx="4424362" cy="4373217"/>
          </a:xfrm>
          <a:solidFill>
            <a:schemeClr val="bg2">
              <a:lumMod val="90000"/>
            </a:schemeClr>
          </a:solidFill>
        </p:spPr>
        <p:txBody>
          <a:bodyPr anchor="ctr"/>
          <a:lstStyle>
            <a:lvl1pPr marL="0" indent="0" algn="ctr">
              <a:buNone/>
              <a:defRPr/>
            </a:lvl1pPr>
          </a:lstStyle>
          <a:p>
            <a:r>
              <a:rPr lang="en-US" noProof="0"/>
              <a:t>Click icon to add picture</a:t>
            </a:r>
            <a:endParaRPr lang="en-US" noProof="0" dirty="0"/>
          </a:p>
        </p:txBody>
      </p:sp>
      <p:sp>
        <p:nvSpPr>
          <p:cNvPr id="17" name="Content Placeholder 2">
            <a:extLst>
              <a:ext uri="{FF2B5EF4-FFF2-40B4-BE49-F238E27FC236}">
                <a16:creationId xmlns:a16="http://schemas.microsoft.com/office/drawing/2014/main" id="{147C9C38-5B17-467D-B581-EF28ECB11E80}"/>
              </a:ext>
            </a:extLst>
          </p:cNvPr>
          <p:cNvSpPr>
            <a:spLocks noGrp="1"/>
          </p:cNvSpPr>
          <p:nvPr>
            <p:ph idx="14" hasCustomPrompt="1"/>
          </p:nvPr>
        </p:nvSpPr>
        <p:spPr>
          <a:xfrm>
            <a:off x="8527490" y="3140349"/>
            <a:ext cx="3445200" cy="2504663"/>
          </a:xfrm>
        </p:spPr>
        <p:txBody>
          <a:bodyPr lIns="0" tIns="0" rIns="0" bIns="0">
            <a:norm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20" name="Content Placeholder 2">
            <a:extLst>
              <a:ext uri="{FF2B5EF4-FFF2-40B4-BE49-F238E27FC236}">
                <a16:creationId xmlns:a16="http://schemas.microsoft.com/office/drawing/2014/main" id="{FEB88DD7-AEB5-4718-AF2D-28B5B91ED715}"/>
              </a:ext>
            </a:extLst>
          </p:cNvPr>
          <p:cNvSpPr>
            <a:spLocks noGrp="1"/>
          </p:cNvSpPr>
          <p:nvPr>
            <p:ph idx="15" hasCustomPrompt="1"/>
          </p:nvPr>
        </p:nvSpPr>
        <p:spPr>
          <a:xfrm>
            <a:off x="219126" y="2644961"/>
            <a:ext cx="3445566" cy="495389"/>
          </a:xfrm>
        </p:spPr>
        <p:txBody>
          <a:bodyPr lIns="0" tIns="0" rIns="0" bIns="0" anchor="ctr">
            <a:noAutofit/>
          </a:bodyPr>
          <a:lstStyle>
            <a:lvl1pPr marL="0" indent="0" algn="ctr">
              <a:buNone/>
              <a:defRPr sz="1800" b="1" cap="all"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21" name="Content Placeholder 2">
            <a:extLst>
              <a:ext uri="{FF2B5EF4-FFF2-40B4-BE49-F238E27FC236}">
                <a16:creationId xmlns:a16="http://schemas.microsoft.com/office/drawing/2014/main" id="{F694448B-800C-40EF-8F61-18C018E8374C}"/>
              </a:ext>
            </a:extLst>
          </p:cNvPr>
          <p:cNvSpPr>
            <a:spLocks noGrp="1"/>
          </p:cNvSpPr>
          <p:nvPr>
            <p:ph idx="16" hasCustomPrompt="1"/>
          </p:nvPr>
        </p:nvSpPr>
        <p:spPr>
          <a:xfrm>
            <a:off x="8527124" y="2644961"/>
            <a:ext cx="3445566" cy="495389"/>
          </a:xfrm>
        </p:spPr>
        <p:txBody>
          <a:bodyPr lIns="0" tIns="0" rIns="0" bIns="0" anchor="ctr">
            <a:noAutofit/>
          </a:bodyPr>
          <a:lstStyle>
            <a:lvl1pPr marL="0" indent="0" algn="ctr">
              <a:buNone/>
              <a:defRPr sz="1800" b="1" cap="all"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12" name="Picture Placeholder 11">
            <a:extLst>
              <a:ext uri="{FF2B5EF4-FFF2-40B4-BE49-F238E27FC236}">
                <a16:creationId xmlns:a16="http://schemas.microsoft.com/office/drawing/2014/main" id="{483B974E-5202-4EAD-9D55-4129C84BAE87}"/>
              </a:ext>
            </a:extLst>
          </p:cNvPr>
          <p:cNvSpPr>
            <a:spLocks noGrp="1"/>
          </p:cNvSpPr>
          <p:nvPr>
            <p:ph type="pic" sz="quarter" idx="17" hasCustomPrompt="1"/>
          </p:nvPr>
        </p:nvSpPr>
        <p:spPr>
          <a:xfrm>
            <a:off x="1690627" y="1921698"/>
            <a:ext cx="502873" cy="502873"/>
          </a:xfrm>
          <a:prstGeom prst="rect">
            <a:avLst/>
          </a:prstGeom>
          <a:noFill/>
        </p:spPr>
        <p:txBody>
          <a:bodyPr lIns="0" rIns="0" anchor="ctr">
            <a:noAutofit/>
          </a:bodyPr>
          <a:lstStyle>
            <a:lvl1pPr marL="0" indent="0" algn="ctr">
              <a:buNone/>
              <a:defRPr sz="1100">
                <a:solidFill>
                  <a:schemeClr val="bg1"/>
                </a:solidFill>
              </a:defRPr>
            </a:lvl1pPr>
          </a:lstStyle>
          <a:p>
            <a:r>
              <a:rPr lang="en-US" noProof="0" dirty="0"/>
              <a:t>icon</a:t>
            </a:r>
          </a:p>
        </p:txBody>
      </p:sp>
      <p:sp>
        <p:nvSpPr>
          <p:cNvPr id="18" name="Rectangle 17">
            <a:extLst>
              <a:ext uri="{FF2B5EF4-FFF2-40B4-BE49-F238E27FC236}">
                <a16:creationId xmlns:a16="http://schemas.microsoft.com/office/drawing/2014/main" id="{804685A2-79E7-47ED-86F0-5075E972150D}"/>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25" name="Oval 24">
            <a:extLst>
              <a:ext uri="{FF2B5EF4-FFF2-40B4-BE49-F238E27FC236}">
                <a16:creationId xmlns:a16="http://schemas.microsoft.com/office/drawing/2014/main" id="{9D3BDF86-316D-4420-A9C6-FAB62FAE33CF}"/>
              </a:ext>
            </a:extLst>
          </p:cNvPr>
          <p:cNvSpPr/>
          <p:nvPr userDrawn="1"/>
        </p:nvSpPr>
        <p:spPr>
          <a:xfrm>
            <a:off x="11364464" y="6395385"/>
            <a:ext cx="280051" cy="28005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Slide Number Placeholder 5">
            <a:extLst>
              <a:ext uri="{FF2B5EF4-FFF2-40B4-BE49-F238E27FC236}">
                <a16:creationId xmlns:a16="http://schemas.microsoft.com/office/drawing/2014/main" id="{6C845ECE-DBE2-4DA6-A1D0-1CA0C0AAA418}"/>
              </a:ext>
            </a:extLst>
          </p:cNvPr>
          <p:cNvSpPr>
            <a:spLocks noGrp="1"/>
          </p:cNvSpPr>
          <p:nvPr>
            <p:ph type="sldNum" sz="quarter" idx="12"/>
          </p:nvPr>
        </p:nvSpPr>
        <p:spPr>
          <a:xfrm>
            <a:off x="11357260" y="642617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pic>
        <p:nvPicPr>
          <p:cNvPr id="5" name="Picture 4">
            <a:extLst>
              <a:ext uri="{FF2B5EF4-FFF2-40B4-BE49-F238E27FC236}">
                <a16:creationId xmlns:a16="http://schemas.microsoft.com/office/drawing/2014/main" id="{1336A76E-B775-4E7F-83E9-D3A61AC486BE}"/>
              </a:ext>
            </a:extLst>
          </p:cNvPr>
          <p:cNvPicPr>
            <a:picLocks noChangeAspect="1"/>
          </p:cNvPicPr>
          <p:nvPr userDrawn="1"/>
        </p:nvPicPr>
        <p:blipFill>
          <a:blip r:embed="rId2"/>
          <a:stretch>
            <a:fillRect/>
          </a:stretch>
        </p:blipFill>
        <p:spPr>
          <a:xfrm>
            <a:off x="11334750" y="3359"/>
            <a:ext cx="857250" cy="1019175"/>
          </a:xfrm>
          <a:prstGeom prst="rect">
            <a:avLst/>
          </a:prstGeom>
        </p:spPr>
      </p:pic>
      <p:pic>
        <p:nvPicPr>
          <p:cNvPr id="28" name="Picture 2" descr="Image result for Scottish Chambers of commerce logo">
            <a:extLst>
              <a:ext uri="{FF2B5EF4-FFF2-40B4-BE49-F238E27FC236}">
                <a16:creationId xmlns:a16="http://schemas.microsoft.com/office/drawing/2014/main" id="{26034298-7FE3-4F9D-A8D1-D1866BDDCD0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704" y="6001440"/>
            <a:ext cx="1477294" cy="787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59264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rison Layout">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B6EB0C6-606C-4AFB-8FF8-AB43606B95BD}"/>
              </a:ext>
            </a:extLst>
          </p:cNvPr>
          <p:cNvSpPr/>
          <p:nvPr userDrawn="1"/>
        </p:nvSpPr>
        <p:spPr>
          <a:xfrm>
            <a:off x="6599236" y="4707908"/>
            <a:ext cx="5592763" cy="10064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Rectangle 3">
            <a:extLst>
              <a:ext uri="{FF2B5EF4-FFF2-40B4-BE49-F238E27FC236}">
                <a16:creationId xmlns:a16="http://schemas.microsoft.com/office/drawing/2014/main" id="{25CE6D5A-A5C0-4B12-A26A-691D5743FA5C}"/>
              </a:ext>
            </a:extLst>
          </p:cNvPr>
          <p:cNvSpPr/>
          <p:nvPr userDrawn="1"/>
        </p:nvSpPr>
        <p:spPr>
          <a:xfrm>
            <a:off x="-82063" y="1648186"/>
            <a:ext cx="5709139" cy="10064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32970CD0-696D-4313-96BA-4AA72C813BD0}"/>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p>
        </p:txBody>
      </p:sp>
      <p:sp>
        <p:nvSpPr>
          <p:cNvPr id="3" name="Content Placeholder 2">
            <a:extLst>
              <a:ext uri="{FF2B5EF4-FFF2-40B4-BE49-F238E27FC236}">
                <a16:creationId xmlns:a16="http://schemas.microsoft.com/office/drawing/2014/main" id="{0FEE9886-36F0-4E06-A3A6-D8F00B0665A1}"/>
              </a:ext>
            </a:extLst>
          </p:cNvPr>
          <p:cNvSpPr>
            <a:spLocks noGrp="1"/>
          </p:cNvSpPr>
          <p:nvPr>
            <p:ph idx="1" hasCustomPrompt="1"/>
          </p:nvPr>
        </p:nvSpPr>
        <p:spPr>
          <a:xfrm>
            <a:off x="680934" y="2863158"/>
            <a:ext cx="4074002" cy="2846648"/>
          </a:xfrm>
        </p:spPr>
        <p:txBody>
          <a:bodyPr lIns="0" tIns="0" rIns="0" bIns="0">
            <a:noAutofit/>
          </a:bodyPr>
          <a:lstStyle>
            <a:lvl1pPr marL="0" indent="0" algn="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20" name="Content Placeholder 2">
            <a:extLst>
              <a:ext uri="{FF2B5EF4-FFF2-40B4-BE49-F238E27FC236}">
                <a16:creationId xmlns:a16="http://schemas.microsoft.com/office/drawing/2014/main" id="{FEB88DD7-AEB5-4718-AF2D-28B5B91ED715}"/>
              </a:ext>
            </a:extLst>
          </p:cNvPr>
          <p:cNvSpPr>
            <a:spLocks noGrp="1"/>
          </p:cNvSpPr>
          <p:nvPr>
            <p:ph idx="15" hasCustomPrompt="1"/>
          </p:nvPr>
        </p:nvSpPr>
        <p:spPr>
          <a:xfrm>
            <a:off x="1309370" y="1903728"/>
            <a:ext cx="3445566" cy="495389"/>
          </a:xfrm>
        </p:spPr>
        <p:txBody>
          <a:bodyPr lIns="0" tIns="0" rIns="0" bIns="0" anchor="ctr">
            <a:noAutofit/>
          </a:bodyPr>
          <a:lstStyle>
            <a:lvl1pPr marL="0" indent="0" algn="r">
              <a:buNone/>
              <a:defRPr sz="1800" b="1" cap="all" baseline="0">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Topic 01 comes here</a:t>
            </a:r>
          </a:p>
        </p:txBody>
      </p:sp>
      <p:sp>
        <p:nvSpPr>
          <p:cNvPr id="23" name="Content Placeholder 2">
            <a:extLst>
              <a:ext uri="{FF2B5EF4-FFF2-40B4-BE49-F238E27FC236}">
                <a16:creationId xmlns:a16="http://schemas.microsoft.com/office/drawing/2014/main" id="{E5123CE7-2F8A-489B-BD99-0C2A33ADF49A}"/>
              </a:ext>
            </a:extLst>
          </p:cNvPr>
          <p:cNvSpPr>
            <a:spLocks noGrp="1"/>
          </p:cNvSpPr>
          <p:nvPr>
            <p:ph idx="19" hasCustomPrompt="1"/>
          </p:nvPr>
        </p:nvSpPr>
        <p:spPr>
          <a:xfrm>
            <a:off x="7327918" y="1648186"/>
            <a:ext cx="4074002" cy="2834508"/>
          </a:xfrm>
        </p:spPr>
        <p:txBody>
          <a:bodyPr lIns="0" tIns="0" rIns="0" bIns="0" anchor="b">
            <a:no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Edit Master text styles</a:t>
            </a:r>
          </a:p>
        </p:txBody>
      </p:sp>
      <p:sp>
        <p:nvSpPr>
          <p:cNvPr id="25" name="Content Placeholder 2">
            <a:extLst>
              <a:ext uri="{FF2B5EF4-FFF2-40B4-BE49-F238E27FC236}">
                <a16:creationId xmlns:a16="http://schemas.microsoft.com/office/drawing/2014/main" id="{07730BCF-AC2A-4FEC-8F01-63964DB444CF}"/>
              </a:ext>
            </a:extLst>
          </p:cNvPr>
          <p:cNvSpPr>
            <a:spLocks noGrp="1"/>
          </p:cNvSpPr>
          <p:nvPr>
            <p:ph idx="20" hasCustomPrompt="1"/>
          </p:nvPr>
        </p:nvSpPr>
        <p:spPr>
          <a:xfrm>
            <a:off x="7475709" y="4963450"/>
            <a:ext cx="3445566" cy="495389"/>
          </a:xfrm>
        </p:spPr>
        <p:txBody>
          <a:bodyPr lIns="0" tIns="0" rIns="0" bIns="0" anchor="ctr">
            <a:noAutofit/>
          </a:bodyPr>
          <a:lstStyle>
            <a:lvl1pPr marL="0" indent="0" algn="l">
              <a:buNone/>
              <a:defRPr sz="1800" b="1" cap="all" baseline="0">
                <a:solidFill>
                  <a:schemeClr val="accent3"/>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Topic 02 comes here</a:t>
            </a:r>
          </a:p>
        </p:txBody>
      </p:sp>
      <p:sp>
        <p:nvSpPr>
          <p:cNvPr id="21" name="Oval 20">
            <a:extLst>
              <a:ext uri="{FF2B5EF4-FFF2-40B4-BE49-F238E27FC236}">
                <a16:creationId xmlns:a16="http://schemas.microsoft.com/office/drawing/2014/main" id="{919C8692-230B-D543-A7F7-4FD61B04D1C6}"/>
              </a:ext>
            </a:extLst>
          </p:cNvPr>
          <p:cNvSpPr>
            <a:spLocks noChangeAspect="1"/>
          </p:cNvSpPr>
          <p:nvPr userDrawn="1"/>
        </p:nvSpPr>
        <p:spPr>
          <a:xfrm>
            <a:off x="5084763" y="1652762"/>
            <a:ext cx="1001899" cy="1001899"/>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Picture Placeholder 11">
            <a:extLst>
              <a:ext uri="{FF2B5EF4-FFF2-40B4-BE49-F238E27FC236}">
                <a16:creationId xmlns:a16="http://schemas.microsoft.com/office/drawing/2014/main" id="{E150BFC7-A11D-CC46-B5A2-8BD93C269506}"/>
              </a:ext>
            </a:extLst>
          </p:cNvPr>
          <p:cNvSpPr>
            <a:spLocks noGrp="1"/>
          </p:cNvSpPr>
          <p:nvPr>
            <p:ph type="pic" sz="quarter" idx="21" hasCustomPrompt="1"/>
          </p:nvPr>
        </p:nvSpPr>
        <p:spPr>
          <a:xfrm>
            <a:off x="5282969" y="1850968"/>
            <a:ext cx="605487" cy="605487"/>
          </a:xfrm>
          <a:prstGeom prst="rect">
            <a:avLst/>
          </a:prstGeom>
          <a:noFill/>
        </p:spPr>
        <p:txBody>
          <a:bodyPr lIns="0" rIns="0" anchor="ctr">
            <a:normAutofit/>
          </a:bodyPr>
          <a:lstStyle>
            <a:lvl1pPr marL="0" indent="0" algn="ctr">
              <a:buNone/>
              <a:defRPr sz="1100">
                <a:solidFill>
                  <a:schemeClr val="bg1"/>
                </a:solidFill>
              </a:defRPr>
            </a:lvl1pPr>
          </a:lstStyle>
          <a:p>
            <a:r>
              <a:rPr lang="en-US" noProof="0" dirty="0"/>
              <a:t>icon</a:t>
            </a:r>
          </a:p>
        </p:txBody>
      </p:sp>
      <p:sp>
        <p:nvSpPr>
          <p:cNvPr id="28" name="Oval 27">
            <a:extLst>
              <a:ext uri="{FF2B5EF4-FFF2-40B4-BE49-F238E27FC236}">
                <a16:creationId xmlns:a16="http://schemas.microsoft.com/office/drawing/2014/main" id="{F95B55F4-B501-3440-8904-A1C7F049CBE8}"/>
              </a:ext>
            </a:extLst>
          </p:cNvPr>
          <p:cNvSpPr>
            <a:spLocks noChangeAspect="1"/>
          </p:cNvSpPr>
          <p:nvPr userDrawn="1"/>
        </p:nvSpPr>
        <p:spPr>
          <a:xfrm>
            <a:off x="6100576" y="4707907"/>
            <a:ext cx="1001899" cy="1001899"/>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9" name="Picture Placeholder 11">
            <a:extLst>
              <a:ext uri="{FF2B5EF4-FFF2-40B4-BE49-F238E27FC236}">
                <a16:creationId xmlns:a16="http://schemas.microsoft.com/office/drawing/2014/main" id="{F2116994-BE3E-6A43-9C15-E71BA8EC821F}"/>
              </a:ext>
            </a:extLst>
          </p:cNvPr>
          <p:cNvSpPr>
            <a:spLocks noGrp="1"/>
          </p:cNvSpPr>
          <p:nvPr>
            <p:ph type="pic" sz="quarter" idx="22" hasCustomPrompt="1"/>
          </p:nvPr>
        </p:nvSpPr>
        <p:spPr>
          <a:xfrm>
            <a:off x="6298782" y="4906113"/>
            <a:ext cx="605487" cy="605487"/>
          </a:xfrm>
          <a:prstGeom prst="rect">
            <a:avLst/>
          </a:prstGeom>
          <a:noFill/>
        </p:spPr>
        <p:txBody>
          <a:bodyPr lIns="0" rIns="0" anchor="ctr">
            <a:normAutofit/>
          </a:bodyPr>
          <a:lstStyle>
            <a:lvl1pPr marL="0" indent="0" algn="ctr">
              <a:buNone/>
              <a:defRPr sz="1100">
                <a:solidFill>
                  <a:schemeClr val="bg1"/>
                </a:solidFill>
              </a:defRPr>
            </a:lvl1pPr>
          </a:lstStyle>
          <a:p>
            <a:r>
              <a:rPr lang="en-US" noProof="0" dirty="0"/>
              <a:t>icon</a:t>
            </a:r>
          </a:p>
        </p:txBody>
      </p:sp>
      <p:sp>
        <p:nvSpPr>
          <p:cNvPr id="17" name="Rectangle 16">
            <a:extLst>
              <a:ext uri="{FF2B5EF4-FFF2-40B4-BE49-F238E27FC236}">
                <a16:creationId xmlns:a16="http://schemas.microsoft.com/office/drawing/2014/main" id="{F9ABB756-ACE1-4A71-910E-5E110DEDBE73}"/>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9" name="Oval 18">
            <a:extLst>
              <a:ext uri="{FF2B5EF4-FFF2-40B4-BE49-F238E27FC236}">
                <a16:creationId xmlns:a16="http://schemas.microsoft.com/office/drawing/2014/main" id="{20700903-7E83-46BF-A80B-5E009E139264}"/>
              </a:ext>
            </a:extLst>
          </p:cNvPr>
          <p:cNvSpPr/>
          <p:nvPr userDrawn="1"/>
        </p:nvSpPr>
        <p:spPr>
          <a:xfrm>
            <a:off x="11364464" y="6395385"/>
            <a:ext cx="280051" cy="2800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Slide Number Placeholder 5">
            <a:extLst>
              <a:ext uri="{FF2B5EF4-FFF2-40B4-BE49-F238E27FC236}">
                <a16:creationId xmlns:a16="http://schemas.microsoft.com/office/drawing/2014/main" id="{CBC4EE88-B960-43B0-A6CA-936DDF0F7FB9}"/>
              </a:ext>
            </a:extLst>
          </p:cNvPr>
          <p:cNvSpPr>
            <a:spLocks noGrp="1"/>
          </p:cNvSpPr>
          <p:nvPr>
            <p:ph type="sldNum" sz="quarter" idx="12"/>
          </p:nvPr>
        </p:nvSpPr>
        <p:spPr>
          <a:xfrm>
            <a:off x="11357260" y="642617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pic>
        <p:nvPicPr>
          <p:cNvPr id="18" name="Picture 17">
            <a:extLst>
              <a:ext uri="{FF2B5EF4-FFF2-40B4-BE49-F238E27FC236}">
                <a16:creationId xmlns:a16="http://schemas.microsoft.com/office/drawing/2014/main" id="{C2C5871B-54CA-4F88-8B24-435475DFD48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474804" y="38532"/>
            <a:ext cx="1619431" cy="705434"/>
          </a:xfrm>
          <a:prstGeom prst="rect">
            <a:avLst/>
          </a:prstGeom>
        </p:spPr>
      </p:pic>
    </p:spTree>
    <p:extLst>
      <p:ext uri="{BB962C8B-B14F-4D97-AF65-F5344CB8AC3E}">
        <p14:creationId xmlns:p14="http://schemas.microsoft.com/office/powerpoint/2010/main" val="37192939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70E2287-0F7B-4DD3-A805-DB19BBF3C716}"/>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endParaRPr lang="en-US" noProof="0" dirty="0"/>
          </a:p>
        </p:txBody>
      </p:sp>
      <p:sp>
        <p:nvSpPr>
          <p:cNvPr id="15" name="Rectangle 14">
            <a:extLst>
              <a:ext uri="{FF2B5EF4-FFF2-40B4-BE49-F238E27FC236}">
                <a16:creationId xmlns:a16="http://schemas.microsoft.com/office/drawing/2014/main" id="{BE7E7A86-154A-47A8-BA86-9052BF66D1D1}"/>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7" name="Oval 16">
            <a:extLst>
              <a:ext uri="{FF2B5EF4-FFF2-40B4-BE49-F238E27FC236}">
                <a16:creationId xmlns:a16="http://schemas.microsoft.com/office/drawing/2014/main" id="{EFA6596F-E150-4679-96E4-211390105C55}"/>
              </a:ext>
            </a:extLst>
          </p:cNvPr>
          <p:cNvSpPr/>
          <p:nvPr userDrawn="1"/>
        </p:nvSpPr>
        <p:spPr>
          <a:xfrm>
            <a:off x="11364464" y="6395385"/>
            <a:ext cx="280051" cy="2800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Slide Number Placeholder 5">
            <a:extLst>
              <a:ext uri="{FF2B5EF4-FFF2-40B4-BE49-F238E27FC236}">
                <a16:creationId xmlns:a16="http://schemas.microsoft.com/office/drawing/2014/main" id="{E3A56684-47BC-4AA0-A1CB-6FC318D6E762}"/>
              </a:ext>
            </a:extLst>
          </p:cNvPr>
          <p:cNvSpPr>
            <a:spLocks noGrp="1"/>
          </p:cNvSpPr>
          <p:nvPr>
            <p:ph type="sldNum" sz="quarter" idx="12"/>
          </p:nvPr>
        </p:nvSpPr>
        <p:spPr>
          <a:xfrm>
            <a:off x="11357260" y="642617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pic>
        <p:nvPicPr>
          <p:cNvPr id="8" name="Picture 7">
            <a:extLst>
              <a:ext uri="{FF2B5EF4-FFF2-40B4-BE49-F238E27FC236}">
                <a16:creationId xmlns:a16="http://schemas.microsoft.com/office/drawing/2014/main" id="{1B7172F1-392D-4955-A6B9-03D7ACAC1622}"/>
              </a:ext>
            </a:extLst>
          </p:cNvPr>
          <p:cNvPicPr>
            <a:picLocks noChangeAspect="1"/>
          </p:cNvPicPr>
          <p:nvPr userDrawn="1"/>
        </p:nvPicPr>
        <p:blipFill>
          <a:blip r:embed="rId2"/>
          <a:stretch>
            <a:fillRect/>
          </a:stretch>
        </p:blipFill>
        <p:spPr>
          <a:xfrm>
            <a:off x="11304767" y="0"/>
            <a:ext cx="857250" cy="1019175"/>
          </a:xfrm>
          <a:prstGeom prst="rect">
            <a:avLst/>
          </a:prstGeom>
        </p:spPr>
      </p:pic>
      <p:pic>
        <p:nvPicPr>
          <p:cNvPr id="9" name="Picture 2" descr="Image result for Scottish Chambers of commerce logo">
            <a:extLst>
              <a:ext uri="{FF2B5EF4-FFF2-40B4-BE49-F238E27FC236}">
                <a16:creationId xmlns:a16="http://schemas.microsoft.com/office/drawing/2014/main" id="{42FF1F6C-8151-4C00-95C6-4911471E321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704" y="6001440"/>
            <a:ext cx="1477294" cy="787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22193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66" name="Freeform: Shape 65">
            <a:extLst>
              <a:ext uri="{FF2B5EF4-FFF2-40B4-BE49-F238E27FC236}">
                <a16:creationId xmlns:a16="http://schemas.microsoft.com/office/drawing/2014/main" id="{0B1A609A-9348-4CC6-AE24-235D7FFFBC0B}"/>
              </a:ext>
            </a:extLst>
          </p:cNvPr>
          <p:cNvSpPr/>
          <p:nvPr userDrawn="1"/>
        </p:nvSpPr>
        <p:spPr>
          <a:xfrm rot="10800000">
            <a:off x="9707434" y="4984433"/>
            <a:ext cx="1320476"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5" name="Freeform: Shape 64">
            <a:extLst>
              <a:ext uri="{FF2B5EF4-FFF2-40B4-BE49-F238E27FC236}">
                <a16:creationId xmlns:a16="http://schemas.microsoft.com/office/drawing/2014/main" id="{F611F105-122A-4799-AC74-87B3DA2B99E1}"/>
              </a:ext>
            </a:extLst>
          </p:cNvPr>
          <p:cNvSpPr/>
          <p:nvPr userDrawn="1"/>
        </p:nvSpPr>
        <p:spPr>
          <a:xfrm rot="10800000">
            <a:off x="6850703" y="4984433"/>
            <a:ext cx="1320476"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4" name="Freeform: Shape 63">
            <a:extLst>
              <a:ext uri="{FF2B5EF4-FFF2-40B4-BE49-F238E27FC236}">
                <a16:creationId xmlns:a16="http://schemas.microsoft.com/office/drawing/2014/main" id="{797A9B05-8158-47D3-A8A2-5AB359ACF45C}"/>
              </a:ext>
            </a:extLst>
          </p:cNvPr>
          <p:cNvSpPr/>
          <p:nvPr userDrawn="1"/>
        </p:nvSpPr>
        <p:spPr>
          <a:xfrm rot="10800000">
            <a:off x="4010902" y="4984433"/>
            <a:ext cx="1320476"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3" name="Freeform: Shape 62">
            <a:extLst>
              <a:ext uri="{FF2B5EF4-FFF2-40B4-BE49-F238E27FC236}">
                <a16:creationId xmlns:a16="http://schemas.microsoft.com/office/drawing/2014/main" id="{834AE279-9401-4978-85C4-86328CB13A53}"/>
              </a:ext>
            </a:extLst>
          </p:cNvPr>
          <p:cNvSpPr/>
          <p:nvPr userDrawn="1"/>
        </p:nvSpPr>
        <p:spPr>
          <a:xfrm rot="10800000">
            <a:off x="1164081" y="4984433"/>
            <a:ext cx="1320476"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2" name="Freeform: Shape 61">
            <a:extLst>
              <a:ext uri="{FF2B5EF4-FFF2-40B4-BE49-F238E27FC236}">
                <a16:creationId xmlns:a16="http://schemas.microsoft.com/office/drawing/2014/main" id="{A066E8CA-EC98-4AD6-9927-522F1CA5C4C7}"/>
              </a:ext>
            </a:extLst>
          </p:cNvPr>
          <p:cNvSpPr/>
          <p:nvPr userDrawn="1"/>
        </p:nvSpPr>
        <p:spPr>
          <a:xfrm rot="10800000">
            <a:off x="9719917" y="2659202"/>
            <a:ext cx="1320476"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Oval 23">
            <a:extLst>
              <a:ext uri="{FF2B5EF4-FFF2-40B4-BE49-F238E27FC236}">
                <a16:creationId xmlns:a16="http://schemas.microsoft.com/office/drawing/2014/main" id="{9159AA79-2237-4A27-BBC2-D44032158D19}"/>
              </a:ext>
            </a:extLst>
          </p:cNvPr>
          <p:cNvSpPr/>
          <p:nvPr userDrawn="1"/>
        </p:nvSpPr>
        <p:spPr>
          <a:xfrm>
            <a:off x="3807539" y="1355569"/>
            <a:ext cx="1729332" cy="1729332"/>
          </a:xfrm>
          <a:prstGeom prst="ellipse">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1" name="Freeform: Shape 60">
            <a:extLst>
              <a:ext uri="{FF2B5EF4-FFF2-40B4-BE49-F238E27FC236}">
                <a16:creationId xmlns:a16="http://schemas.microsoft.com/office/drawing/2014/main" id="{0153713D-6365-4738-B232-5B25E275542E}"/>
              </a:ext>
            </a:extLst>
          </p:cNvPr>
          <p:cNvSpPr/>
          <p:nvPr userDrawn="1"/>
        </p:nvSpPr>
        <p:spPr>
          <a:xfrm rot="10800000">
            <a:off x="6851163" y="2662536"/>
            <a:ext cx="1320476"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0" name="Freeform: Shape 59">
            <a:extLst>
              <a:ext uri="{FF2B5EF4-FFF2-40B4-BE49-F238E27FC236}">
                <a16:creationId xmlns:a16="http://schemas.microsoft.com/office/drawing/2014/main" id="{755353A8-99E8-487C-B055-2910CCF7F7EA}"/>
              </a:ext>
            </a:extLst>
          </p:cNvPr>
          <p:cNvSpPr/>
          <p:nvPr userDrawn="1"/>
        </p:nvSpPr>
        <p:spPr>
          <a:xfrm rot="10800000">
            <a:off x="4010957" y="2659202"/>
            <a:ext cx="1320476"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Oval 22">
            <a:extLst>
              <a:ext uri="{FF2B5EF4-FFF2-40B4-BE49-F238E27FC236}">
                <a16:creationId xmlns:a16="http://schemas.microsoft.com/office/drawing/2014/main" id="{687010E4-ADF2-486D-8DF7-B0FF38C6DADF}"/>
              </a:ext>
            </a:extLst>
          </p:cNvPr>
          <p:cNvSpPr/>
          <p:nvPr userDrawn="1"/>
        </p:nvSpPr>
        <p:spPr>
          <a:xfrm>
            <a:off x="954140" y="1355569"/>
            <a:ext cx="1729332" cy="1729332"/>
          </a:xfrm>
          <a:prstGeom prst="ellipse">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Oval 24">
            <a:extLst>
              <a:ext uri="{FF2B5EF4-FFF2-40B4-BE49-F238E27FC236}">
                <a16:creationId xmlns:a16="http://schemas.microsoft.com/office/drawing/2014/main" id="{0272B962-9566-42D2-B4C3-E7AA81884A83}"/>
              </a:ext>
            </a:extLst>
          </p:cNvPr>
          <p:cNvSpPr/>
          <p:nvPr userDrawn="1"/>
        </p:nvSpPr>
        <p:spPr>
          <a:xfrm>
            <a:off x="6646275" y="1355569"/>
            <a:ext cx="1729332" cy="1729332"/>
          </a:xfrm>
          <a:prstGeom prst="ellipse">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Oval 25">
            <a:extLst>
              <a:ext uri="{FF2B5EF4-FFF2-40B4-BE49-F238E27FC236}">
                <a16:creationId xmlns:a16="http://schemas.microsoft.com/office/drawing/2014/main" id="{19733285-016C-4C38-816C-83D30C075C70}"/>
              </a:ext>
            </a:extLst>
          </p:cNvPr>
          <p:cNvSpPr/>
          <p:nvPr userDrawn="1"/>
        </p:nvSpPr>
        <p:spPr>
          <a:xfrm>
            <a:off x="9498658" y="1355569"/>
            <a:ext cx="1729332" cy="1729332"/>
          </a:xfrm>
          <a:prstGeom prst="ellipse">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3A08BE29-CFA5-4E0D-9DBE-A430AE1B8072}"/>
              </a:ext>
            </a:extLst>
          </p:cNvPr>
          <p:cNvSpPr/>
          <p:nvPr userDrawn="1"/>
        </p:nvSpPr>
        <p:spPr>
          <a:xfrm rot="10800000">
            <a:off x="1162645" y="2662536"/>
            <a:ext cx="1320476"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Title 1">
            <a:extLst>
              <a:ext uri="{FF2B5EF4-FFF2-40B4-BE49-F238E27FC236}">
                <a16:creationId xmlns:a16="http://schemas.microsoft.com/office/drawing/2014/main" id="{B70E2287-0F7B-4DD3-A805-DB19BBF3C716}"/>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dirty="0"/>
              <a:t>Click to edit Master title style</a:t>
            </a:r>
          </a:p>
        </p:txBody>
      </p:sp>
      <p:sp>
        <p:nvSpPr>
          <p:cNvPr id="3" name="Picture Placeholder 2">
            <a:extLst>
              <a:ext uri="{FF2B5EF4-FFF2-40B4-BE49-F238E27FC236}">
                <a16:creationId xmlns:a16="http://schemas.microsoft.com/office/drawing/2014/main" id="{B1B995BE-66C2-4379-885F-4BE069DA39E4}"/>
              </a:ext>
            </a:extLst>
          </p:cNvPr>
          <p:cNvSpPr>
            <a:spLocks noGrp="1"/>
          </p:cNvSpPr>
          <p:nvPr>
            <p:ph type="pic" sz="quarter" idx="13"/>
          </p:nvPr>
        </p:nvSpPr>
        <p:spPr>
          <a:xfrm>
            <a:off x="1103638" y="1505635"/>
            <a:ext cx="1430337" cy="1430337"/>
          </a:xfrm>
          <a:prstGeom prst="ellipse">
            <a:avLst/>
          </a:prstGeom>
          <a:solidFill>
            <a:schemeClr val="bg2"/>
          </a:solidFill>
        </p:spPr>
        <p:txBody>
          <a:bodyPr anchor="ctr">
            <a:normAutofit/>
          </a:bodyPr>
          <a:lstStyle>
            <a:lvl1pPr marL="0" indent="0" algn="ctr">
              <a:buNone/>
              <a:defRPr sz="2000"/>
            </a:lvl1pPr>
          </a:lstStyle>
          <a:p>
            <a:r>
              <a:rPr lang="en-US" noProof="0" dirty="0"/>
              <a:t>Click icon to add picture</a:t>
            </a:r>
          </a:p>
        </p:txBody>
      </p:sp>
      <p:sp>
        <p:nvSpPr>
          <p:cNvPr id="11" name="Picture Placeholder 2">
            <a:extLst>
              <a:ext uri="{FF2B5EF4-FFF2-40B4-BE49-F238E27FC236}">
                <a16:creationId xmlns:a16="http://schemas.microsoft.com/office/drawing/2014/main" id="{9B56B6C6-9F3C-4E80-BBAD-280E697B895C}"/>
              </a:ext>
            </a:extLst>
          </p:cNvPr>
          <p:cNvSpPr>
            <a:spLocks noGrp="1"/>
          </p:cNvSpPr>
          <p:nvPr>
            <p:ph type="pic" sz="quarter" idx="14"/>
          </p:nvPr>
        </p:nvSpPr>
        <p:spPr>
          <a:xfrm>
            <a:off x="3957037" y="1505635"/>
            <a:ext cx="1430337" cy="1430337"/>
          </a:xfrm>
          <a:prstGeom prst="ellipse">
            <a:avLst/>
          </a:prstGeom>
          <a:solidFill>
            <a:schemeClr val="bg2"/>
          </a:solidFill>
        </p:spPr>
        <p:txBody>
          <a:bodyPr anchor="ctr">
            <a:normAutofit/>
          </a:bodyPr>
          <a:lstStyle>
            <a:lvl1pPr marL="0" indent="0" algn="ctr">
              <a:buNone/>
              <a:defRPr sz="2000"/>
            </a:lvl1pPr>
          </a:lstStyle>
          <a:p>
            <a:r>
              <a:rPr lang="en-US" noProof="0" dirty="0"/>
              <a:t>Click icon to add picture</a:t>
            </a:r>
          </a:p>
        </p:txBody>
      </p:sp>
      <p:sp>
        <p:nvSpPr>
          <p:cNvPr id="12" name="Picture Placeholder 2">
            <a:extLst>
              <a:ext uri="{FF2B5EF4-FFF2-40B4-BE49-F238E27FC236}">
                <a16:creationId xmlns:a16="http://schemas.microsoft.com/office/drawing/2014/main" id="{54704160-1ED7-4B90-8963-0F887C73E94D}"/>
              </a:ext>
            </a:extLst>
          </p:cNvPr>
          <p:cNvSpPr>
            <a:spLocks noGrp="1"/>
          </p:cNvSpPr>
          <p:nvPr>
            <p:ph type="pic" sz="quarter" idx="15"/>
          </p:nvPr>
        </p:nvSpPr>
        <p:spPr>
          <a:xfrm>
            <a:off x="6795773" y="1505635"/>
            <a:ext cx="1430337" cy="1430337"/>
          </a:xfrm>
          <a:prstGeom prst="ellipse">
            <a:avLst/>
          </a:prstGeom>
          <a:solidFill>
            <a:schemeClr val="bg2"/>
          </a:solidFill>
        </p:spPr>
        <p:txBody>
          <a:bodyPr anchor="ctr">
            <a:normAutofit/>
          </a:bodyPr>
          <a:lstStyle>
            <a:lvl1pPr marL="0" indent="0" algn="ctr">
              <a:buNone/>
              <a:defRPr sz="2000"/>
            </a:lvl1pPr>
          </a:lstStyle>
          <a:p>
            <a:r>
              <a:rPr lang="en-US" noProof="0"/>
              <a:t>Click icon to add picture</a:t>
            </a:r>
            <a:endParaRPr lang="en-US" noProof="0" dirty="0"/>
          </a:p>
        </p:txBody>
      </p:sp>
      <p:sp>
        <p:nvSpPr>
          <p:cNvPr id="13" name="Picture Placeholder 2">
            <a:extLst>
              <a:ext uri="{FF2B5EF4-FFF2-40B4-BE49-F238E27FC236}">
                <a16:creationId xmlns:a16="http://schemas.microsoft.com/office/drawing/2014/main" id="{36610597-6A76-4A06-82A5-A8FFC5BAEA0F}"/>
              </a:ext>
            </a:extLst>
          </p:cNvPr>
          <p:cNvSpPr>
            <a:spLocks noGrp="1"/>
          </p:cNvSpPr>
          <p:nvPr>
            <p:ph type="pic" sz="quarter" idx="16"/>
          </p:nvPr>
        </p:nvSpPr>
        <p:spPr>
          <a:xfrm>
            <a:off x="9648156" y="1505635"/>
            <a:ext cx="1430337" cy="1430337"/>
          </a:xfrm>
          <a:prstGeom prst="ellipse">
            <a:avLst/>
          </a:prstGeom>
          <a:solidFill>
            <a:schemeClr val="bg2"/>
          </a:solidFill>
        </p:spPr>
        <p:txBody>
          <a:bodyPr anchor="ctr">
            <a:normAutofit/>
          </a:bodyPr>
          <a:lstStyle>
            <a:lvl1pPr marL="0" indent="0" algn="ctr">
              <a:buNone/>
              <a:defRPr sz="2000"/>
            </a:lvl1pPr>
          </a:lstStyle>
          <a:p>
            <a:r>
              <a:rPr lang="en-US" noProof="0"/>
              <a:t>Click icon to add picture</a:t>
            </a:r>
            <a:endParaRPr lang="en-US" noProof="0" dirty="0"/>
          </a:p>
        </p:txBody>
      </p:sp>
      <p:sp>
        <p:nvSpPr>
          <p:cNvPr id="28" name="Content Placeholder 2">
            <a:extLst>
              <a:ext uri="{FF2B5EF4-FFF2-40B4-BE49-F238E27FC236}">
                <a16:creationId xmlns:a16="http://schemas.microsoft.com/office/drawing/2014/main" id="{93934E34-6CC7-492D-9515-EBEC72EFF4CB}"/>
              </a:ext>
            </a:extLst>
          </p:cNvPr>
          <p:cNvSpPr>
            <a:spLocks noGrp="1"/>
          </p:cNvSpPr>
          <p:nvPr>
            <p:ph idx="17" hasCustomPrompt="1"/>
          </p:nvPr>
        </p:nvSpPr>
        <p:spPr>
          <a:xfrm>
            <a:off x="524454" y="3196368"/>
            <a:ext cx="2588705"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30" name="Content Placeholder 2">
            <a:extLst>
              <a:ext uri="{FF2B5EF4-FFF2-40B4-BE49-F238E27FC236}">
                <a16:creationId xmlns:a16="http://schemas.microsoft.com/office/drawing/2014/main" id="{6CABD5EB-4A8B-448B-8ED1-B8B420815B2D}"/>
              </a:ext>
            </a:extLst>
          </p:cNvPr>
          <p:cNvSpPr>
            <a:spLocks noGrp="1"/>
          </p:cNvSpPr>
          <p:nvPr>
            <p:ph idx="19" hasCustomPrompt="1"/>
          </p:nvPr>
        </p:nvSpPr>
        <p:spPr>
          <a:xfrm>
            <a:off x="3377853" y="3196368"/>
            <a:ext cx="2588705"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32" name="Content Placeholder 2">
            <a:extLst>
              <a:ext uri="{FF2B5EF4-FFF2-40B4-BE49-F238E27FC236}">
                <a16:creationId xmlns:a16="http://schemas.microsoft.com/office/drawing/2014/main" id="{3683A037-F698-4CC9-904D-F377D71F690F}"/>
              </a:ext>
            </a:extLst>
          </p:cNvPr>
          <p:cNvSpPr>
            <a:spLocks noGrp="1"/>
          </p:cNvSpPr>
          <p:nvPr>
            <p:ph idx="21" hasCustomPrompt="1"/>
          </p:nvPr>
        </p:nvSpPr>
        <p:spPr>
          <a:xfrm>
            <a:off x="6216589" y="3196368"/>
            <a:ext cx="2588705"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34" name="Content Placeholder 2">
            <a:extLst>
              <a:ext uri="{FF2B5EF4-FFF2-40B4-BE49-F238E27FC236}">
                <a16:creationId xmlns:a16="http://schemas.microsoft.com/office/drawing/2014/main" id="{54CDD46A-22ED-48F5-9B5F-13B1B5C4B320}"/>
              </a:ext>
            </a:extLst>
          </p:cNvPr>
          <p:cNvSpPr>
            <a:spLocks noGrp="1"/>
          </p:cNvSpPr>
          <p:nvPr>
            <p:ph idx="23" hasCustomPrompt="1"/>
          </p:nvPr>
        </p:nvSpPr>
        <p:spPr>
          <a:xfrm>
            <a:off x="9068972" y="3196368"/>
            <a:ext cx="2588705"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39" name="Rectangle 38">
            <a:extLst>
              <a:ext uri="{FF2B5EF4-FFF2-40B4-BE49-F238E27FC236}">
                <a16:creationId xmlns:a16="http://schemas.microsoft.com/office/drawing/2014/main" id="{349DF768-5A06-4387-B005-3BEAF2D0F05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44" name="Oval 43">
            <a:extLst>
              <a:ext uri="{FF2B5EF4-FFF2-40B4-BE49-F238E27FC236}">
                <a16:creationId xmlns:a16="http://schemas.microsoft.com/office/drawing/2014/main" id="{6F250098-C19D-4FCF-A905-62A29D481EB1}"/>
              </a:ext>
            </a:extLst>
          </p:cNvPr>
          <p:cNvSpPr/>
          <p:nvPr userDrawn="1"/>
        </p:nvSpPr>
        <p:spPr>
          <a:xfrm>
            <a:off x="954140" y="3676716"/>
            <a:ext cx="1729332" cy="1729332"/>
          </a:xfrm>
          <a:prstGeom prst="ellipse">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5" name="Oval 44">
            <a:extLst>
              <a:ext uri="{FF2B5EF4-FFF2-40B4-BE49-F238E27FC236}">
                <a16:creationId xmlns:a16="http://schemas.microsoft.com/office/drawing/2014/main" id="{57C7DD3D-64ED-4D35-BC51-BEEC537D0573}"/>
              </a:ext>
            </a:extLst>
          </p:cNvPr>
          <p:cNvSpPr/>
          <p:nvPr userDrawn="1"/>
        </p:nvSpPr>
        <p:spPr>
          <a:xfrm>
            <a:off x="3807539" y="3676716"/>
            <a:ext cx="1729332" cy="1729332"/>
          </a:xfrm>
          <a:prstGeom prst="ellipse">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6" name="Oval 45">
            <a:extLst>
              <a:ext uri="{FF2B5EF4-FFF2-40B4-BE49-F238E27FC236}">
                <a16:creationId xmlns:a16="http://schemas.microsoft.com/office/drawing/2014/main" id="{89358053-CA3C-4026-AED8-8F11453FE11A}"/>
              </a:ext>
            </a:extLst>
          </p:cNvPr>
          <p:cNvSpPr/>
          <p:nvPr userDrawn="1"/>
        </p:nvSpPr>
        <p:spPr>
          <a:xfrm>
            <a:off x="6646275" y="3676716"/>
            <a:ext cx="1729332" cy="1729332"/>
          </a:xfrm>
          <a:prstGeom prst="ellipse">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7" name="Oval 46">
            <a:extLst>
              <a:ext uri="{FF2B5EF4-FFF2-40B4-BE49-F238E27FC236}">
                <a16:creationId xmlns:a16="http://schemas.microsoft.com/office/drawing/2014/main" id="{DE9DDACD-F2BA-47C3-90B0-8B8F50344308}"/>
              </a:ext>
            </a:extLst>
          </p:cNvPr>
          <p:cNvSpPr/>
          <p:nvPr userDrawn="1"/>
        </p:nvSpPr>
        <p:spPr>
          <a:xfrm>
            <a:off x="9498658" y="3676716"/>
            <a:ext cx="1729332" cy="1729332"/>
          </a:xfrm>
          <a:prstGeom prst="ellipse">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2" name="Picture Placeholder 2">
            <a:extLst>
              <a:ext uri="{FF2B5EF4-FFF2-40B4-BE49-F238E27FC236}">
                <a16:creationId xmlns:a16="http://schemas.microsoft.com/office/drawing/2014/main" id="{2D2BCAD1-F9F0-43BB-B30D-5587873943B0}"/>
              </a:ext>
            </a:extLst>
          </p:cNvPr>
          <p:cNvSpPr>
            <a:spLocks noGrp="1"/>
          </p:cNvSpPr>
          <p:nvPr>
            <p:ph type="pic" sz="quarter" idx="24"/>
          </p:nvPr>
        </p:nvSpPr>
        <p:spPr>
          <a:xfrm>
            <a:off x="1103638" y="3826782"/>
            <a:ext cx="1430337" cy="1430337"/>
          </a:xfrm>
          <a:prstGeom prst="ellipse">
            <a:avLst/>
          </a:prstGeom>
          <a:solidFill>
            <a:schemeClr val="bg2"/>
          </a:solidFill>
        </p:spPr>
        <p:txBody>
          <a:bodyPr anchor="ctr">
            <a:normAutofit/>
          </a:bodyPr>
          <a:lstStyle>
            <a:lvl1pPr marL="0" indent="0" algn="ctr">
              <a:buNone/>
              <a:defRPr sz="2000"/>
            </a:lvl1pPr>
          </a:lstStyle>
          <a:p>
            <a:r>
              <a:rPr lang="en-US" noProof="0"/>
              <a:t>Click icon to add picture</a:t>
            </a:r>
            <a:endParaRPr lang="en-US" noProof="0" dirty="0"/>
          </a:p>
        </p:txBody>
      </p:sp>
      <p:sp>
        <p:nvSpPr>
          <p:cNvPr id="53" name="Picture Placeholder 2">
            <a:extLst>
              <a:ext uri="{FF2B5EF4-FFF2-40B4-BE49-F238E27FC236}">
                <a16:creationId xmlns:a16="http://schemas.microsoft.com/office/drawing/2014/main" id="{FF4A538A-77D3-4A05-8D52-25B36E574F29}"/>
              </a:ext>
            </a:extLst>
          </p:cNvPr>
          <p:cNvSpPr>
            <a:spLocks noGrp="1"/>
          </p:cNvSpPr>
          <p:nvPr>
            <p:ph type="pic" sz="quarter" idx="25"/>
          </p:nvPr>
        </p:nvSpPr>
        <p:spPr>
          <a:xfrm>
            <a:off x="3957037" y="3826782"/>
            <a:ext cx="1430337" cy="1430337"/>
          </a:xfrm>
          <a:prstGeom prst="ellipse">
            <a:avLst/>
          </a:prstGeom>
          <a:solidFill>
            <a:schemeClr val="bg2"/>
          </a:solidFill>
        </p:spPr>
        <p:txBody>
          <a:bodyPr anchor="ctr">
            <a:normAutofit/>
          </a:bodyPr>
          <a:lstStyle>
            <a:lvl1pPr marL="0" indent="0" algn="ctr">
              <a:buNone/>
              <a:defRPr sz="2000"/>
            </a:lvl1pPr>
          </a:lstStyle>
          <a:p>
            <a:r>
              <a:rPr lang="en-US" noProof="0" dirty="0"/>
              <a:t>Click icon to add picture</a:t>
            </a:r>
          </a:p>
        </p:txBody>
      </p:sp>
      <p:sp>
        <p:nvSpPr>
          <p:cNvPr id="54" name="Picture Placeholder 2">
            <a:extLst>
              <a:ext uri="{FF2B5EF4-FFF2-40B4-BE49-F238E27FC236}">
                <a16:creationId xmlns:a16="http://schemas.microsoft.com/office/drawing/2014/main" id="{C476C5EE-A68D-4F0C-8AD3-0D6C7AD46B02}"/>
              </a:ext>
            </a:extLst>
          </p:cNvPr>
          <p:cNvSpPr>
            <a:spLocks noGrp="1"/>
          </p:cNvSpPr>
          <p:nvPr>
            <p:ph type="pic" sz="quarter" idx="26"/>
          </p:nvPr>
        </p:nvSpPr>
        <p:spPr>
          <a:xfrm>
            <a:off x="6795773" y="3826782"/>
            <a:ext cx="1430337" cy="1430337"/>
          </a:xfrm>
          <a:prstGeom prst="ellipse">
            <a:avLst/>
          </a:prstGeom>
          <a:solidFill>
            <a:schemeClr val="bg2"/>
          </a:solidFill>
        </p:spPr>
        <p:txBody>
          <a:bodyPr anchor="ctr">
            <a:normAutofit/>
          </a:bodyPr>
          <a:lstStyle>
            <a:lvl1pPr marL="0" indent="0" algn="ctr">
              <a:buNone/>
              <a:defRPr sz="2000"/>
            </a:lvl1pPr>
          </a:lstStyle>
          <a:p>
            <a:r>
              <a:rPr lang="en-US" noProof="0"/>
              <a:t>Click icon to add picture</a:t>
            </a:r>
            <a:endParaRPr lang="en-US" noProof="0" dirty="0"/>
          </a:p>
        </p:txBody>
      </p:sp>
      <p:sp>
        <p:nvSpPr>
          <p:cNvPr id="55" name="Picture Placeholder 2">
            <a:extLst>
              <a:ext uri="{FF2B5EF4-FFF2-40B4-BE49-F238E27FC236}">
                <a16:creationId xmlns:a16="http://schemas.microsoft.com/office/drawing/2014/main" id="{A03E3D01-8B73-40BC-B1DD-9E4DA24D91F5}"/>
              </a:ext>
            </a:extLst>
          </p:cNvPr>
          <p:cNvSpPr>
            <a:spLocks noGrp="1"/>
          </p:cNvSpPr>
          <p:nvPr>
            <p:ph type="pic" sz="quarter" idx="27"/>
          </p:nvPr>
        </p:nvSpPr>
        <p:spPr>
          <a:xfrm>
            <a:off x="9648156" y="3826782"/>
            <a:ext cx="1430337" cy="1430337"/>
          </a:xfrm>
          <a:prstGeom prst="ellipse">
            <a:avLst/>
          </a:prstGeom>
          <a:solidFill>
            <a:schemeClr val="bg2"/>
          </a:solidFill>
        </p:spPr>
        <p:txBody>
          <a:bodyPr anchor="ctr">
            <a:normAutofit/>
          </a:bodyPr>
          <a:lstStyle>
            <a:lvl1pPr marL="0" indent="0" algn="ctr">
              <a:buNone/>
              <a:defRPr sz="2000"/>
            </a:lvl1pPr>
          </a:lstStyle>
          <a:p>
            <a:r>
              <a:rPr lang="en-US" noProof="0"/>
              <a:t>Click icon to add picture</a:t>
            </a:r>
            <a:endParaRPr lang="en-US" noProof="0" dirty="0"/>
          </a:p>
        </p:txBody>
      </p:sp>
      <p:sp>
        <p:nvSpPr>
          <p:cNvPr id="56" name="Content Placeholder 2">
            <a:extLst>
              <a:ext uri="{FF2B5EF4-FFF2-40B4-BE49-F238E27FC236}">
                <a16:creationId xmlns:a16="http://schemas.microsoft.com/office/drawing/2014/main" id="{3F043385-2BAF-463D-8378-B62946BBDB2F}"/>
              </a:ext>
            </a:extLst>
          </p:cNvPr>
          <p:cNvSpPr>
            <a:spLocks noGrp="1"/>
          </p:cNvSpPr>
          <p:nvPr>
            <p:ph idx="28" hasCustomPrompt="1"/>
          </p:nvPr>
        </p:nvSpPr>
        <p:spPr>
          <a:xfrm>
            <a:off x="524454" y="5517515"/>
            <a:ext cx="2588705"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57" name="Content Placeholder 2">
            <a:extLst>
              <a:ext uri="{FF2B5EF4-FFF2-40B4-BE49-F238E27FC236}">
                <a16:creationId xmlns:a16="http://schemas.microsoft.com/office/drawing/2014/main" id="{C0BE85AD-04DE-40D1-9A8F-1C324F040EC8}"/>
              </a:ext>
            </a:extLst>
          </p:cNvPr>
          <p:cNvSpPr>
            <a:spLocks noGrp="1"/>
          </p:cNvSpPr>
          <p:nvPr>
            <p:ph idx="29" hasCustomPrompt="1"/>
          </p:nvPr>
        </p:nvSpPr>
        <p:spPr>
          <a:xfrm>
            <a:off x="3377853" y="5517515"/>
            <a:ext cx="2588705"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58" name="Content Placeholder 2">
            <a:extLst>
              <a:ext uri="{FF2B5EF4-FFF2-40B4-BE49-F238E27FC236}">
                <a16:creationId xmlns:a16="http://schemas.microsoft.com/office/drawing/2014/main" id="{4DD0EBB8-FEA5-45CD-8526-6C9D46C11527}"/>
              </a:ext>
            </a:extLst>
          </p:cNvPr>
          <p:cNvSpPr>
            <a:spLocks noGrp="1"/>
          </p:cNvSpPr>
          <p:nvPr>
            <p:ph idx="30" hasCustomPrompt="1"/>
          </p:nvPr>
        </p:nvSpPr>
        <p:spPr>
          <a:xfrm>
            <a:off x="6216589" y="5517515"/>
            <a:ext cx="2588705"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59" name="Content Placeholder 2">
            <a:extLst>
              <a:ext uri="{FF2B5EF4-FFF2-40B4-BE49-F238E27FC236}">
                <a16:creationId xmlns:a16="http://schemas.microsoft.com/office/drawing/2014/main" id="{7FBA36FF-AB80-4349-B938-20CE7A2E16F8}"/>
              </a:ext>
            </a:extLst>
          </p:cNvPr>
          <p:cNvSpPr>
            <a:spLocks noGrp="1"/>
          </p:cNvSpPr>
          <p:nvPr>
            <p:ph idx="31" hasCustomPrompt="1"/>
          </p:nvPr>
        </p:nvSpPr>
        <p:spPr>
          <a:xfrm>
            <a:off x="9068972" y="5517515"/>
            <a:ext cx="2588705"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48" name="Oval 47">
            <a:extLst>
              <a:ext uri="{FF2B5EF4-FFF2-40B4-BE49-F238E27FC236}">
                <a16:creationId xmlns:a16="http://schemas.microsoft.com/office/drawing/2014/main" id="{66F672E6-CCC7-4C2D-903A-2A1E3E204A8E}"/>
              </a:ext>
            </a:extLst>
          </p:cNvPr>
          <p:cNvSpPr/>
          <p:nvPr userDrawn="1"/>
        </p:nvSpPr>
        <p:spPr>
          <a:xfrm>
            <a:off x="11364464" y="6395385"/>
            <a:ext cx="280051" cy="2800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Slide Number Placeholder 5">
            <a:extLst>
              <a:ext uri="{FF2B5EF4-FFF2-40B4-BE49-F238E27FC236}">
                <a16:creationId xmlns:a16="http://schemas.microsoft.com/office/drawing/2014/main" id="{F876AAE4-00FA-497B-8A9B-F344CF678531}"/>
              </a:ext>
            </a:extLst>
          </p:cNvPr>
          <p:cNvSpPr>
            <a:spLocks noGrp="1"/>
          </p:cNvSpPr>
          <p:nvPr>
            <p:ph type="sldNum" sz="quarter" idx="12"/>
          </p:nvPr>
        </p:nvSpPr>
        <p:spPr>
          <a:xfrm>
            <a:off x="11357260" y="642617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pic>
        <p:nvPicPr>
          <p:cNvPr id="41" name="Picture 2" descr="Image result for Scottish Chambers of commerce logo">
            <a:extLst>
              <a:ext uri="{FF2B5EF4-FFF2-40B4-BE49-F238E27FC236}">
                <a16:creationId xmlns:a16="http://schemas.microsoft.com/office/drawing/2014/main" id="{FCC75634-AD9D-47CD-B0FC-1166C773F91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704" y="6001440"/>
            <a:ext cx="1477294" cy="787890"/>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41">
            <a:extLst>
              <a:ext uri="{FF2B5EF4-FFF2-40B4-BE49-F238E27FC236}">
                <a16:creationId xmlns:a16="http://schemas.microsoft.com/office/drawing/2014/main" id="{91D9C8FD-2C64-4620-A123-87E33639E9B9}"/>
              </a:ext>
            </a:extLst>
          </p:cNvPr>
          <p:cNvPicPr>
            <a:picLocks noChangeAspect="1"/>
          </p:cNvPicPr>
          <p:nvPr userDrawn="1"/>
        </p:nvPicPr>
        <p:blipFill>
          <a:blip r:embed="rId3"/>
          <a:stretch>
            <a:fillRect/>
          </a:stretch>
        </p:blipFill>
        <p:spPr>
          <a:xfrm>
            <a:off x="11304767" y="0"/>
            <a:ext cx="857250" cy="1019175"/>
          </a:xfrm>
          <a:prstGeom prst="rect">
            <a:avLst/>
          </a:prstGeom>
        </p:spPr>
      </p:pic>
    </p:spTree>
    <p:extLst>
      <p:ext uri="{BB962C8B-B14F-4D97-AF65-F5344CB8AC3E}">
        <p14:creationId xmlns:p14="http://schemas.microsoft.com/office/powerpoint/2010/main" val="559661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DFCC-69D4-42A8-B168-28BBF846AE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539C8B-752E-478F-A425-E3A299BC04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2DF383A-FA62-4F63-A928-A858E97B3622}"/>
              </a:ext>
            </a:extLst>
          </p:cNvPr>
          <p:cNvSpPr>
            <a:spLocks noGrp="1"/>
          </p:cNvSpPr>
          <p:nvPr>
            <p:ph type="dt" sz="half" idx="10"/>
          </p:nvPr>
        </p:nvSpPr>
        <p:spPr/>
        <p:txBody>
          <a:bodyPr/>
          <a:lstStyle/>
          <a:p>
            <a:fld id="{1C8253DF-593B-4C01-80A4-56BB424068A2}" type="datetimeFigureOut">
              <a:rPr lang="en-GB" smtClean="0"/>
              <a:t>27/03/2020</a:t>
            </a:fld>
            <a:endParaRPr lang="en-GB"/>
          </a:p>
        </p:txBody>
      </p:sp>
      <p:sp>
        <p:nvSpPr>
          <p:cNvPr id="5" name="Footer Placeholder 4">
            <a:extLst>
              <a:ext uri="{FF2B5EF4-FFF2-40B4-BE49-F238E27FC236}">
                <a16:creationId xmlns:a16="http://schemas.microsoft.com/office/drawing/2014/main" id="{44AB3A8D-00C8-4ED6-8186-4ED33255C2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80694F-A874-4A99-A709-0A5E7E7E4388}"/>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12575221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ank You 01">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9758E15-A93D-4FB9-843D-1490E27A151B}"/>
              </a:ext>
            </a:extLst>
          </p:cNvPr>
          <p:cNvSpPr>
            <a:spLocks noGrp="1"/>
          </p:cNvSpPr>
          <p:nvPr>
            <p:ph type="subTitle" idx="1" hasCustomPrompt="1"/>
          </p:nvPr>
        </p:nvSpPr>
        <p:spPr>
          <a:xfrm>
            <a:off x="7002130" y="4484691"/>
            <a:ext cx="4540440" cy="503167"/>
          </a:xfrm>
        </p:spPr>
        <p:txBody>
          <a:bodyPr>
            <a:noAutofit/>
          </a:bodyPr>
          <a:lstStyle>
            <a:lvl1pPr marL="0" indent="0" algn="l">
              <a:buNone/>
              <a:defRPr sz="1600" b="0" cap="all"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email</a:t>
            </a:r>
          </a:p>
        </p:txBody>
      </p:sp>
      <p:sp>
        <p:nvSpPr>
          <p:cNvPr id="13" name="Picture Placeholder 12">
            <a:extLst>
              <a:ext uri="{FF2B5EF4-FFF2-40B4-BE49-F238E27FC236}">
                <a16:creationId xmlns:a16="http://schemas.microsoft.com/office/drawing/2014/main" id="{BCCC559D-0EC3-432C-B397-6897B366DF36}"/>
              </a:ext>
            </a:extLst>
          </p:cNvPr>
          <p:cNvSpPr>
            <a:spLocks noGrp="1"/>
          </p:cNvSpPr>
          <p:nvPr>
            <p:ph type="pic" sz="quarter" idx="10"/>
          </p:nvPr>
        </p:nvSpPr>
        <p:spPr>
          <a:xfrm>
            <a:off x="710812" y="728545"/>
            <a:ext cx="5305661" cy="5305661"/>
          </a:xfrm>
          <a:prstGeom prst="ellipse">
            <a:avLst/>
          </a:prstGeom>
          <a:solidFill>
            <a:schemeClr val="bg2"/>
          </a:solidFill>
        </p:spPr>
        <p:txBody>
          <a:bodyPr anchor="ctr"/>
          <a:lstStyle>
            <a:lvl1pPr marL="0" indent="0" algn="ctr">
              <a:buNone/>
              <a:defRPr/>
            </a:lvl1pPr>
          </a:lstStyle>
          <a:p>
            <a:r>
              <a:rPr lang="en-US" noProof="0"/>
              <a:t>Click icon to add picture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2">
              <a:alpha val="91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pic>
        <p:nvPicPr>
          <p:cNvPr id="9" name="Picture 8">
            <a:extLst>
              <a:ext uri="{FF2B5EF4-FFF2-40B4-BE49-F238E27FC236}">
                <a16:creationId xmlns:a16="http://schemas.microsoft.com/office/drawing/2014/main" id="{4FE28ACC-E44C-4381-B768-0310810E78D2}"/>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372999" y="1844881"/>
            <a:ext cx="1745251" cy="673365"/>
          </a:xfrm>
          <a:prstGeom prst="rect">
            <a:avLst/>
          </a:prstGeom>
        </p:spPr>
      </p:pic>
      <p:cxnSp>
        <p:nvCxnSpPr>
          <p:cNvPr id="5" name="Straight Connector 4">
            <a:extLst>
              <a:ext uri="{FF2B5EF4-FFF2-40B4-BE49-F238E27FC236}">
                <a16:creationId xmlns:a16="http://schemas.microsoft.com/office/drawing/2014/main" id="{819AFA09-F4B1-493D-BCAD-FF30C20CD1AA}"/>
              </a:ext>
            </a:extLst>
          </p:cNvPr>
          <p:cNvCxnSpPr/>
          <p:nvPr userDrawn="1"/>
        </p:nvCxnSpPr>
        <p:spPr>
          <a:xfrm>
            <a:off x="6469778" y="4233582"/>
            <a:ext cx="2532336"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 Placeholder 6">
            <a:extLst>
              <a:ext uri="{FF2B5EF4-FFF2-40B4-BE49-F238E27FC236}">
                <a16:creationId xmlns:a16="http://schemas.microsoft.com/office/drawing/2014/main" id="{4E0FBE0E-A6B0-483E-93DD-5C20DA069DBC}"/>
              </a:ext>
            </a:extLst>
          </p:cNvPr>
          <p:cNvSpPr>
            <a:spLocks noGrp="1"/>
          </p:cNvSpPr>
          <p:nvPr>
            <p:ph type="body" sz="quarter" idx="11" hasCustomPrompt="1"/>
          </p:nvPr>
        </p:nvSpPr>
        <p:spPr>
          <a:xfrm>
            <a:off x="7002320" y="5012635"/>
            <a:ext cx="4533900" cy="503238"/>
          </a:xfrm>
        </p:spPr>
        <p:txBody>
          <a:bodyPr vert="horz" lIns="91440" tIns="45720" rIns="91440" bIns="45720" rtlCol="0">
            <a:noAutofit/>
          </a:bodyPr>
          <a:lstStyle>
            <a:lvl1pPr marL="0" indent="0">
              <a:buNone/>
              <a:defRPr lang="en-US" sz="1600" b="0" cap="all" baseline="0" dirty="0" smtClean="0"/>
            </a:lvl1pPr>
          </a:lstStyle>
          <a:p>
            <a:pPr marL="228600" lvl="0" indent="-228600"/>
            <a:r>
              <a:rPr lang="en-US" noProof="0" dirty="0"/>
              <a:t>Website </a:t>
            </a:r>
            <a:r>
              <a:rPr lang="en-US" noProof="0" dirty="0" err="1"/>
              <a:t>url</a:t>
            </a:r>
            <a:r>
              <a:rPr lang="en-US" noProof="0" dirty="0"/>
              <a:t> here</a:t>
            </a:r>
          </a:p>
        </p:txBody>
      </p:sp>
      <p:pic>
        <p:nvPicPr>
          <p:cNvPr id="17" name="Graphic 16" descr="Envelope">
            <a:extLst>
              <a:ext uri="{FF2B5EF4-FFF2-40B4-BE49-F238E27FC236}">
                <a16:creationId xmlns:a16="http://schemas.microsoft.com/office/drawing/2014/main" id="{E5B30B87-6C2E-48F1-9026-E4F6BEA1CFE7}"/>
              </a:ext>
            </a:extLst>
          </p:cNvPr>
          <p:cNvPicPr>
            <a:picLocks noChangeAspect="1"/>
          </p:cNvPicPr>
          <p:nvPr userDrawn="1"/>
        </p:nvPicPr>
        <p:blipFill>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6541475" y="4452337"/>
            <a:ext cx="387795" cy="387795"/>
          </a:xfrm>
          <a:prstGeom prst="rect">
            <a:avLst/>
          </a:prstGeom>
        </p:spPr>
      </p:pic>
      <p:pic>
        <p:nvPicPr>
          <p:cNvPr id="18" name="Graphic 17" descr="Network">
            <a:extLst>
              <a:ext uri="{FF2B5EF4-FFF2-40B4-BE49-F238E27FC236}">
                <a16:creationId xmlns:a16="http://schemas.microsoft.com/office/drawing/2014/main" id="{2DA3CFE0-4ED8-4345-A158-94E70F463E99}"/>
              </a:ext>
            </a:extLst>
          </p:cNvPr>
          <p:cNvPicPr>
            <a:picLocks noChangeAspect="1"/>
          </p:cNvPicPr>
          <p:nvPr userDrawn="1"/>
        </p:nvPicPr>
        <p:blipFill>
          <a:blip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6522084" y="4925640"/>
            <a:ext cx="426575" cy="426575"/>
          </a:xfrm>
          <a:prstGeom prst="rect">
            <a:avLst/>
          </a:prstGeom>
        </p:spPr>
      </p:pic>
      <p:sp>
        <p:nvSpPr>
          <p:cNvPr id="2" name="Title 1">
            <a:extLst>
              <a:ext uri="{FF2B5EF4-FFF2-40B4-BE49-F238E27FC236}">
                <a16:creationId xmlns:a16="http://schemas.microsoft.com/office/drawing/2014/main" id="{2CE9908F-CF81-43F9-880A-401D0C0FB2ED}"/>
              </a:ext>
            </a:extLst>
          </p:cNvPr>
          <p:cNvSpPr>
            <a:spLocks noGrp="1"/>
          </p:cNvSpPr>
          <p:nvPr>
            <p:ph type="title"/>
          </p:nvPr>
        </p:nvSpPr>
        <p:spPr>
          <a:xfrm>
            <a:off x="6469778" y="3429000"/>
            <a:ext cx="5011410" cy="651448"/>
          </a:xfrm>
          <a:noFill/>
        </p:spPr>
        <p:txBody>
          <a:bodyPr wrap="square" rtlCol="0">
            <a:noAutofit/>
          </a:bodyPr>
          <a:lstStyle>
            <a:lvl1pPr>
              <a:defRPr lang="en-US" sz="6000" b="1" cap="all" baseline="0">
                <a:solidFill>
                  <a:schemeClr val="accent1"/>
                </a:solidFill>
                <a:ea typeface="+mn-ea"/>
                <a:cs typeface="+mn-cs"/>
              </a:defRPr>
            </a:lvl1pPr>
          </a:lstStyle>
          <a:p>
            <a:pPr marL="0" lvl="0"/>
            <a:r>
              <a:rPr lang="en-US" noProof="0"/>
              <a:t>Click to edit Master title style</a:t>
            </a:r>
            <a:endParaRPr lang="en-US" noProof="0" dirty="0"/>
          </a:p>
        </p:txBody>
      </p:sp>
    </p:spTree>
    <p:extLst>
      <p:ext uri="{BB962C8B-B14F-4D97-AF65-F5344CB8AC3E}">
        <p14:creationId xmlns:p14="http://schemas.microsoft.com/office/powerpoint/2010/main" val="6155435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Slide_0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299464-ED20-4919-8B3A-2CFAE8DA2347}"/>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Picture Placeholder 12">
            <a:extLst>
              <a:ext uri="{FF2B5EF4-FFF2-40B4-BE49-F238E27FC236}">
                <a16:creationId xmlns:a16="http://schemas.microsoft.com/office/drawing/2014/main" id="{BCCC559D-0EC3-432C-B397-6897B366DF36}"/>
              </a:ext>
            </a:extLst>
          </p:cNvPr>
          <p:cNvSpPr>
            <a:spLocks noGrp="1"/>
          </p:cNvSpPr>
          <p:nvPr>
            <p:ph type="pic" sz="quarter" idx="10"/>
          </p:nvPr>
        </p:nvSpPr>
        <p:spPr>
          <a:xfrm>
            <a:off x="710812" y="728545"/>
            <a:ext cx="5305661" cy="5305661"/>
          </a:xfrm>
          <a:prstGeom prst="ellipse">
            <a:avLst/>
          </a:prstGeom>
          <a:solidFill>
            <a:schemeClr val="bg2"/>
          </a:solidFill>
        </p:spPr>
        <p:txBody>
          <a:bodyPr anchor="ctr"/>
          <a:lstStyle>
            <a:lvl1pPr marL="0" indent="0" algn="ctr">
              <a:buNone/>
              <a:defRPr/>
            </a:lvl1pPr>
          </a:lstStyle>
          <a:p>
            <a:r>
              <a:rPr lang="en-US" noProof="0"/>
              <a:t>Click icon to add picture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pic>
        <p:nvPicPr>
          <p:cNvPr id="9" name="Picture 8">
            <a:extLst>
              <a:ext uri="{FF2B5EF4-FFF2-40B4-BE49-F238E27FC236}">
                <a16:creationId xmlns:a16="http://schemas.microsoft.com/office/drawing/2014/main" id="{4FE28ACC-E44C-4381-B768-0310810E78D2}"/>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tretch>
            <a:fillRect/>
          </a:stretch>
        </p:blipFill>
        <p:spPr>
          <a:xfrm>
            <a:off x="10015850" y="391862"/>
            <a:ext cx="1745251" cy="673365"/>
          </a:xfrm>
          <a:prstGeom prst="rect">
            <a:avLst/>
          </a:prstGeom>
        </p:spPr>
      </p:pic>
      <p:cxnSp>
        <p:nvCxnSpPr>
          <p:cNvPr id="12" name="Straight Connector 11">
            <a:extLst>
              <a:ext uri="{FF2B5EF4-FFF2-40B4-BE49-F238E27FC236}">
                <a16:creationId xmlns:a16="http://schemas.microsoft.com/office/drawing/2014/main" id="{77C312F4-62C2-4903-8C4B-423A8717E481}"/>
              </a:ext>
            </a:extLst>
          </p:cNvPr>
          <p:cNvCxnSpPr/>
          <p:nvPr userDrawn="1"/>
        </p:nvCxnSpPr>
        <p:spPr>
          <a:xfrm>
            <a:off x="6469778" y="4233582"/>
            <a:ext cx="25323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9" name="Graphic 18" descr="Envelope">
            <a:extLst>
              <a:ext uri="{FF2B5EF4-FFF2-40B4-BE49-F238E27FC236}">
                <a16:creationId xmlns:a16="http://schemas.microsoft.com/office/drawing/2014/main" id="{A686352B-226C-4579-B831-0DC14EC3895E}"/>
              </a:ext>
            </a:extLst>
          </p:cNvPr>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6541475" y="4452337"/>
            <a:ext cx="387795" cy="387795"/>
          </a:xfrm>
          <a:prstGeom prst="rect">
            <a:avLst/>
          </a:prstGeom>
        </p:spPr>
      </p:pic>
      <p:pic>
        <p:nvPicPr>
          <p:cNvPr id="20" name="Graphic 19" descr="Network">
            <a:extLst>
              <a:ext uri="{FF2B5EF4-FFF2-40B4-BE49-F238E27FC236}">
                <a16:creationId xmlns:a16="http://schemas.microsoft.com/office/drawing/2014/main" id="{460C8169-012B-451A-A6C2-6FEC0DC82AFC}"/>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6522084" y="4925640"/>
            <a:ext cx="426575" cy="426575"/>
          </a:xfrm>
          <a:prstGeom prst="rect">
            <a:avLst/>
          </a:prstGeom>
        </p:spPr>
      </p:pic>
      <p:sp>
        <p:nvSpPr>
          <p:cNvPr id="21" name="Subtitle 2">
            <a:extLst>
              <a:ext uri="{FF2B5EF4-FFF2-40B4-BE49-F238E27FC236}">
                <a16:creationId xmlns:a16="http://schemas.microsoft.com/office/drawing/2014/main" id="{ADF17BC1-06CE-42EA-A970-31A7ED871AA4}"/>
              </a:ext>
            </a:extLst>
          </p:cNvPr>
          <p:cNvSpPr>
            <a:spLocks noGrp="1"/>
          </p:cNvSpPr>
          <p:nvPr>
            <p:ph type="subTitle" idx="1" hasCustomPrompt="1"/>
          </p:nvPr>
        </p:nvSpPr>
        <p:spPr>
          <a:xfrm>
            <a:off x="7002130" y="4484691"/>
            <a:ext cx="4540440" cy="503167"/>
          </a:xfrm>
        </p:spPr>
        <p:txBody>
          <a:bodyPr>
            <a:noAutofit/>
          </a:bodyPr>
          <a:lstStyle>
            <a:lvl1pPr marL="0" indent="0" algn="l">
              <a:buNone/>
              <a:defRPr sz="16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email</a:t>
            </a:r>
          </a:p>
        </p:txBody>
      </p:sp>
      <p:sp>
        <p:nvSpPr>
          <p:cNvPr id="22" name="Text Placeholder 6">
            <a:extLst>
              <a:ext uri="{FF2B5EF4-FFF2-40B4-BE49-F238E27FC236}">
                <a16:creationId xmlns:a16="http://schemas.microsoft.com/office/drawing/2014/main" id="{7035F1B3-4E91-44FF-B4E7-E5D87C7A034C}"/>
              </a:ext>
            </a:extLst>
          </p:cNvPr>
          <p:cNvSpPr>
            <a:spLocks noGrp="1"/>
          </p:cNvSpPr>
          <p:nvPr>
            <p:ph type="body" sz="quarter" idx="11" hasCustomPrompt="1"/>
          </p:nvPr>
        </p:nvSpPr>
        <p:spPr>
          <a:xfrm>
            <a:off x="7002320" y="5012635"/>
            <a:ext cx="4533900" cy="503238"/>
          </a:xfrm>
        </p:spPr>
        <p:txBody>
          <a:bodyPr vert="horz" lIns="91440" tIns="45720" rIns="91440" bIns="45720" rtlCol="0">
            <a:noAutofit/>
          </a:bodyPr>
          <a:lstStyle>
            <a:lvl1pPr marL="0" indent="0">
              <a:buNone/>
              <a:defRPr lang="en-US" sz="1600" b="0" cap="all" baseline="0" dirty="0" smtClean="0">
                <a:solidFill>
                  <a:schemeClr val="bg1"/>
                </a:solidFill>
              </a:defRPr>
            </a:lvl1pPr>
          </a:lstStyle>
          <a:p>
            <a:pPr marL="228600" lvl="0" indent="-228600"/>
            <a:r>
              <a:rPr lang="en-US" noProof="0" dirty="0"/>
              <a:t>Website </a:t>
            </a:r>
            <a:r>
              <a:rPr lang="en-US" noProof="0" dirty="0" err="1"/>
              <a:t>url</a:t>
            </a:r>
            <a:r>
              <a:rPr lang="en-US" noProof="0" dirty="0"/>
              <a:t> here</a:t>
            </a:r>
          </a:p>
        </p:txBody>
      </p:sp>
      <p:sp>
        <p:nvSpPr>
          <p:cNvPr id="18" name="Title 1">
            <a:extLst>
              <a:ext uri="{FF2B5EF4-FFF2-40B4-BE49-F238E27FC236}">
                <a16:creationId xmlns:a16="http://schemas.microsoft.com/office/drawing/2014/main" id="{525B5135-F466-4A63-A42C-3BB2BAA7D24D}"/>
              </a:ext>
            </a:extLst>
          </p:cNvPr>
          <p:cNvSpPr>
            <a:spLocks noGrp="1"/>
          </p:cNvSpPr>
          <p:nvPr>
            <p:ph type="title"/>
          </p:nvPr>
        </p:nvSpPr>
        <p:spPr>
          <a:xfrm>
            <a:off x="6469778" y="3158641"/>
            <a:ext cx="5011410" cy="921807"/>
          </a:xfrm>
          <a:noFill/>
        </p:spPr>
        <p:txBody>
          <a:bodyPr wrap="square" rtlCol="0">
            <a:noAutofit/>
          </a:bodyPr>
          <a:lstStyle>
            <a:lvl1pPr>
              <a:defRPr lang="en-US" sz="6000" b="1" cap="all" baseline="0" dirty="0">
                <a:solidFill>
                  <a:schemeClr val="bg1"/>
                </a:solidFill>
                <a:ea typeface="+mn-ea"/>
                <a:cs typeface="+mn-cs"/>
              </a:defRPr>
            </a:lvl1pPr>
          </a:lstStyle>
          <a:p>
            <a:pPr marL="0" lvl="0"/>
            <a:r>
              <a:rPr lang="en-US" noProof="0"/>
              <a:t>Click to edit Master title style</a:t>
            </a:r>
            <a:endParaRPr lang="en-US" noProof="0" dirty="0"/>
          </a:p>
        </p:txBody>
      </p:sp>
    </p:spTree>
    <p:extLst>
      <p:ext uri="{BB962C8B-B14F-4D97-AF65-F5344CB8AC3E}">
        <p14:creationId xmlns:p14="http://schemas.microsoft.com/office/powerpoint/2010/main" val="106137585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333">
          <p15:clr>
            <a:srgbClr val="FBAE40"/>
          </p15:clr>
        </p15:guide>
        <p15:guide id="4" pos="362">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299464-ED20-4919-8B3A-2CFAE8DA2347}"/>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Oval 5">
            <a:extLst>
              <a:ext uri="{FF2B5EF4-FFF2-40B4-BE49-F238E27FC236}">
                <a16:creationId xmlns:a16="http://schemas.microsoft.com/office/drawing/2014/main" id="{1F54E98B-AC75-484D-9121-68498EB888AA}"/>
              </a:ext>
            </a:extLst>
          </p:cNvPr>
          <p:cNvSpPr/>
          <p:nvPr userDrawn="1"/>
        </p:nvSpPr>
        <p:spPr>
          <a:xfrm>
            <a:off x="754010" y="708293"/>
            <a:ext cx="5334029" cy="5334029"/>
          </a:xfrm>
          <a:prstGeom prst="ellipse">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2456FD49-C258-4333-9422-358C976A341C}"/>
              </a:ext>
            </a:extLst>
          </p:cNvPr>
          <p:cNvSpPr>
            <a:spLocks noGrp="1"/>
          </p:cNvSpPr>
          <p:nvPr>
            <p:ph type="ctrTitle" hasCustomPrompt="1"/>
          </p:nvPr>
        </p:nvSpPr>
        <p:spPr>
          <a:xfrm>
            <a:off x="6343650" y="2173288"/>
            <a:ext cx="5143500" cy="2090808"/>
          </a:xfrm>
        </p:spPr>
        <p:txBody>
          <a:bodyPr anchor="b">
            <a:noAutofit/>
          </a:bodyPr>
          <a:lstStyle>
            <a:lvl1pPr algn="l">
              <a:defRPr sz="5400" b="1" cap="all" baseline="0">
                <a:solidFill>
                  <a:schemeClr val="bg1"/>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id="{59758E15-A93D-4FB9-843D-1490E27A151B}"/>
              </a:ext>
            </a:extLst>
          </p:cNvPr>
          <p:cNvSpPr>
            <a:spLocks noGrp="1"/>
          </p:cNvSpPr>
          <p:nvPr>
            <p:ph type="subTitle" idx="1"/>
          </p:nvPr>
        </p:nvSpPr>
        <p:spPr>
          <a:xfrm>
            <a:off x="6343650" y="4279971"/>
            <a:ext cx="5143500" cy="503167"/>
          </a:xfrm>
        </p:spPr>
        <p:txBody>
          <a:bodyPr>
            <a:noAutofit/>
          </a:bodyPr>
          <a:lstStyle>
            <a:lvl1pPr marL="0" indent="0" algn="l">
              <a:buNone/>
              <a:defRPr sz="18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pic>
        <p:nvPicPr>
          <p:cNvPr id="9" name="Picture 8">
            <a:extLst>
              <a:ext uri="{FF2B5EF4-FFF2-40B4-BE49-F238E27FC236}">
                <a16:creationId xmlns:a16="http://schemas.microsoft.com/office/drawing/2014/main" id="{4FE28ACC-E44C-4381-B768-0310810E78D2}"/>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tretch>
            <a:fillRect/>
          </a:stretch>
        </p:blipFill>
        <p:spPr>
          <a:xfrm>
            <a:off x="10015850" y="391862"/>
            <a:ext cx="1745251" cy="673365"/>
          </a:xfrm>
          <a:prstGeom prst="rect">
            <a:avLst/>
          </a:prstGeom>
        </p:spPr>
      </p:pic>
      <p:cxnSp>
        <p:nvCxnSpPr>
          <p:cNvPr id="5" name="Straight Connector 4">
            <a:extLst>
              <a:ext uri="{FF2B5EF4-FFF2-40B4-BE49-F238E27FC236}">
                <a16:creationId xmlns:a16="http://schemas.microsoft.com/office/drawing/2014/main" id="{819AFA09-F4B1-493D-BCAD-FF30C20CD1AA}"/>
              </a:ext>
            </a:extLst>
          </p:cNvPr>
          <p:cNvCxnSpPr/>
          <p:nvPr userDrawn="1"/>
        </p:nvCxnSpPr>
        <p:spPr>
          <a:xfrm>
            <a:off x="6469778" y="4233582"/>
            <a:ext cx="25323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536628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7333">
          <p15:clr>
            <a:srgbClr val="FBAE40"/>
          </p15:clr>
        </p15:guide>
        <p15:guide id="4" pos="362">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9087E09-D75F-4E26-B01E-A1A09BA2EA70}"/>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AF7A70B7-7ADE-4E0B-B956-363B0B1AA613}"/>
              </a:ext>
            </a:extLst>
          </p:cNvPr>
          <p:cNvSpPr>
            <a:spLocks noGrp="1"/>
          </p:cNvSpPr>
          <p:nvPr>
            <p:ph type="title"/>
          </p:nvPr>
        </p:nvSpPr>
        <p:spPr>
          <a:xfrm>
            <a:off x="831850" y="182563"/>
            <a:ext cx="10515600" cy="940181"/>
          </a:xfrm>
        </p:spPr>
        <p:txBody>
          <a:bodyPr anchor="b">
            <a:noAutofit/>
          </a:bodyPr>
          <a:lstStyle>
            <a:lvl1pPr algn="ctr">
              <a:defRPr sz="4000" b="1" cap="all" baseline="0">
                <a:solidFill>
                  <a:schemeClr val="bg1"/>
                </a:solidFill>
              </a:defRPr>
            </a:lvl1pPr>
          </a:lstStyle>
          <a:p>
            <a:r>
              <a:rPr lang="en-US" noProof="0"/>
              <a:t>Click to edit Master title style</a:t>
            </a:r>
            <a:endParaRPr lang="en-US" noProof="0" dirty="0"/>
          </a:p>
        </p:txBody>
      </p:sp>
      <p:pic>
        <p:nvPicPr>
          <p:cNvPr id="8" name="Picture 7">
            <a:extLst>
              <a:ext uri="{FF2B5EF4-FFF2-40B4-BE49-F238E27FC236}">
                <a16:creationId xmlns:a16="http://schemas.microsoft.com/office/drawing/2014/main" id="{25FC40B0-ED27-47E5-A3C2-32A8418567EE}"/>
              </a:ext>
            </a:extLst>
          </p:cNvPr>
          <p:cNvPicPr>
            <a:picLocks noChangeAspect="1"/>
          </p:cNvPicPr>
          <p:nvPr userDrawn="1"/>
        </p:nvPicPr>
        <p:blipFill>
          <a:blip r:embed="rId2">
            <a:biLevel thresh="25000"/>
            <a:extLst>
              <a:ext uri="{28A0092B-C50C-407E-A947-70E740481C1C}">
                <a14:useLocalDpi xmlns:a14="http://schemas.microsoft.com/office/drawing/2010/main"/>
              </a:ext>
            </a:extLst>
          </a:blip>
          <a:stretch>
            <a:fillRect/>
          </a:stretch>
        </p:blipFill>
        <p:spPr>
          <a:xfrm>
            <a:off x="469638" y="6260507"/>
            <a:ext cx="1075427" cy="414929"/>
          </a:xfrm>
          <a:prstGeom prst="rect">
            <a:avLst/>
          </a:prstGeom>
        </p:spPr>
      </p:pic>
      <p:sp>
        <p:nvSpPr>
          <p:cNvPr id="11" name="Oval 10">
            <a:extLst>
              <a:ext uri="{FF2B5EF4-FFF2-40B4-BE49-F238E27FC236}">
                <a16:creationId xmlns:a16="http://schemas.microsoft.com/office/drawing/2014/main" id="{8931D2A9-0B92-4197-8802-80424C14EA7E}"/>
              </a:ext>
            </a:extLst>
          </p:cNvPr>
          <p:cNvSpPr/>
          <p:nvPr userDrawn="1"/>
        </p:nvSpPr>
        <p:spPr>
          <a:xfrm>
            <a:off x="11371669" y="6409397"/>
            <a:ext cx="280051" cy="28005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Slide Number Placeholder 5">
            <a:extLst>
              <a:ext uri="{FF2B5EF4-FFF2-40B4-BE49-F238E27FC236}">
                <a16:creationId xmlns:a16="http://schemas.microsoft.com/office/drawing/2014/main" id="{533B74B0-30B9-45C2-9AE6-45D1978AAFAE}"/>
              </a:ext>
            </a:extLst>
          </p:cNvPr>
          <p:cNvSpPr>
            <a:spLocks noGrp="1"/>
          </p:cNvSpPr>
          <p:nvPr>
            <p:ph type="sldNum" sz="quarter" idx="12"/>
          </p:nvPr>
        </p:nvSpPr>
        <p:spPr>
          <a:xfrm>
            <a:off x="11363696" y="6455739"/>
            <a:ext cx="294460" cy="187367"/>
          </a:xfrm>
        </p:spPr>
        <p:txBody>
          <a:bodyPr lIns="0" tIns="0" rIns="0" bIns="0"/>
          <a:lstStyle>
            <a:lvl1pPr algn="ctr">
              <a:defRPr sz="900">
                <a:solidFill>
                  <a:srgbClr val="2C567A"/>
                </a:solidFill>
                <a:latin typeface="+mn-lt"/>
              </a:defRPr>
            </a:lvl1pPr>
          </a:lstStyle>
          <a:p>
            <a:fld id="{9EC71654-96A5-4280-94F3-931C61A9F92C}" type="slidenum">
              <a:rPr lang="en-US" noProof="0" smtClean="0"/>
              <a:pPr/>
              <a:t>‹#›</a:t>
            </a:fld>
            <a:endParaRPr lang="en-US" noProof="0" dirty="0"/>
          </a:p>
        </p:txBody>
      </p:sp>
      <p:grpSp>
        <p:nvGrpSpPr>
          <p:cNvPr id="4" name="Group 3">
            <a:extLst>
              <a:ext uri="{FF2B5EF4-FFF2-40B4-BE49-F238E27FC236}">
                <a16:creationId xmlns:a16="http://schemas.microsoft.com/office/drawing/2014/main" id="{AD5251EA-F450-4DD1-995B-DC89513424C8}"/>
              </a:ext>
            </a:extLst>
          </p:cNvPr>
          <p:cNvGrpSpPr/>
          <p:nvPr userDrawn="1"/>
        </p:nvGrpSpPr>
        <p:grpSpPr>
          <a:xfrm rot="16200000">
            <a:off x="1637386" y="1473117"/>
            <a:ext cx="8917229" cy="10769768"/>
            <a:chOff x="-1728305" y="-2049517"/>
            <a:chExt cx="8917229" cy="10769768"/>
          </a:xfrm>
        </p:grpSpPr>
        <p:sp>
          <p:nvSpPr>
            <p:cNvPr id="17" name="Oval 16">
              <a:extLst>
                <a:ext uri="{FF2B5EF4-FFF2-40B4-BE49-F238E27FC236}">
                  <a16:creationId xmlns:a16="http://schemas.microsoft.com/office/drawing/2014/main" id="{44882F4E-E8C8-46FE-A9C8-7B79782767F6}"/>
                </a:ext>
              </a:extLst>
            </p:cNvPr>
            <p:cNvSpPr/>
            <p:nvPr userDrawn="1"/>
          </p:nvSpPr>
          <p:spPr>
            <a:xfrm>
              <a:off x="754010" y="708293"/>
              <a:ext cx="5334029" cy="5334029"/>
            </a:xfrm>
            <a:prstGeom prst="ellipse">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8" name="Group 17">
              <a:extLst>
                <a:ext uri="{FF2B5EF4-FFF2-40B4-BE49-F238E27FC236}">
                  <a16:creationId xmlns:a16="http://schemas.microsoft.com/office/drawing/2014/main" id="{965CD13B-04FB-40D5-AF62-2F43CF49BA9B}"/>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9" name="Freeform 5">
                <a:extLst>
                  <a:ext uri="{FF2B5EF4-FFF2-40B4-BE49-F238E27FC236}">
                    <a16:creationId xmlns:a16="http://schemas.microsoft.com/office/drawing/2014/main" id="{01876F8F-C11E-4FB2-8150-1F0602752F97}"/>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0" name="Freeform 6">
                <a:extLst>
                  <a:ext uri="{FF2B5EF4-FFF2-40B4-BE49-F238E27FC236}">
                    <a16:creationId xmlns:a16="http://schemas.microsoft.com/office/drawing/2014/main" id="{08A1D05F-5F61-4156-8C83-1A002AA1E886}"/>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grpSp>
      <p:sp>
        <p:nvSpPr>
          <p:cNvPr id="21" name="Text Placeholder 2">
            <a:extLst>
              <a:ext uri="{FF2B5EF4-FFF2-40B4-BE49-F238E27FC236}">
                <a16:creationId xmlns:a16="http://schemas.microsoft.com/office/drawing/2014/main" id="{4D77C47B-CC1E-41DA-9146-5DFD63065491}"/>
              </a:ext>
            </a:extLst>
          </p:cNvPr>
          <p:cNvSpPr>
            <a:spLocks noGrp="1"/>
          </p:cNvSpPr>
          <p:nvPr>
            <p:ph type="body" idx="1"/>
          </p:nvPr>
        </p:nvSpPr>
        <p:spPr>
          <a:xfrm>
            <a:off x="831850" y="1153348"/>
            <a:ext cx="10515600" cy="648543"/>
          </a:xfrm>
        </p:spPr>
        <p:txBody>
          <a:bodyPr>
            <a:normAutofit/>
          </a:bodyPr>
          <a:lstStyle>
            <a:lvl1pPr marL="0" indent="0" algn="ctr">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34383486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0E0B501-22AA-4685-BE9B-A267F6F675A7}"/>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24" name="Freeform 5">
              <a:extLst>
                <a:ext uri="{FF2B5EF4-FFF2-40B4-BE49-F238E27FC236}">
                  <a16:creationId xmlns:a16="http://schemas.microsoft.com/office/drawing/2014/main" id="{5D0E179E-CA3D-4874-9ACD-F8990F48F4BF}"/>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5" name="Freeform 6">
              <a:extLst>
                <a:ext uri="{FF2B5EF4-FFF2-40B4-BE49-F238E27FC236}">
                  <a16:creationId xmlns:a16="http://schemas.microsoft.com/office/drawing/2014/main" id="{A9C53936-B93A-4CF6-8766-2FA93ACFEBE3}"/>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6" name="Freeform 7">
              <a:extLst>
                <a:ext uri="{FF2B5EF4-FFF2-40B4-BE49-F238E27FC236}">
                  <a16:creationId xmlns:a16="http://schemas.microsoft.com/office/drawing/2014/main" id="{5776DEA2-5422-4F51-B359-652B71274D31}"/>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5" name="Oval 14">
            <a:extLst>
              <a:ext uri="{FF2B5EF4-FFF2-40B4-BE49-F238E27FC236}">
                <a16:creationId xmlns:a16="http://schemas.microsoft.com/office/drawing/2014/main" id="{EF515B4A-CB20-4847-8E00-0DD66F1FEBB4}"/>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id="{996B64B9-1DF0-4EE9-BAB5-72AFA94B9AFD}"/>
              </a:ext>
            </a:extLst>
          </p:cNvPr>
          <p:cNvSpPr>
            <a:spLocks noGrp="1"/>
          </p:cNvSpPr>
          <p:nvPr>
            <p:ph type="sldNum" sz="quarter" idx="12"/>
          </p:nvPr>
        </p:nvSpPr>
        <p:spPr>
          <a:xfrm>
            <a:off x="11363696" y="645573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27" name="Content Placeholder 2">
            <a:extLst>
              <a:ext uri="{FF2B5EF4-FFF2-40B4-BE49-F238E27FC236}">
                <a16:creationId xmlns:a16="http://schemas.microsoft.com/office/drawing/2014/main" id="{1A1F33A2-66F7-4D85-99DD-7B00F265AC6D}"/>
              </a:ext>
            </a:extLst>
          </p:cNvPr>
          <p:cNvSpPr>
            <a:spLocks noGrp="1"/>
          </p:cNvSpPr>
          <p:nvPr>
            <p:ph idx="1"/>
          </p:nvPr>
        </p:nvSpPr>
        <p:spPr>
          <a:xfrm>
            <a:off x="515938" y="1825625"/>
            <a:ext cx="10837862" cy="435133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pic>
        <p:nvPicPr>
          <p:cNvPr id="12" name="Picture 11">
            <a:extLst>
              <a:ext uri="{FF2B5EF4-FFF2-40B4-BE49-F238E27FC236}">
                <a16:creationId xmlns:a16="http://schemas.microsoft.com/office/drawing/2014/main" id="{EC2DFD46-BF74-47BA-A496-92ED1979C36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13" name="Title 1">
            <a:extLst>
              <a:ext uri="{FF2B5EF4-FFF2-40B4-BE49-F238E27FC236}">
                <a16:creationId xmlns:a16="http://schemas.microsoft.com/office/drawing/2014/main" id="{EF788279-D710-447A-9E71-4D1344575691}"/>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endParaRPr lang="en-US" noProof="0" dirty="0"/>
          </a:p>
        </p:txBody>
      </p:sp>
    </p:spTree>
    <p:extLst>
      <p:ext uri="{BB962C8B-B14F-4D97-AF65-F5344CB8AC3E}">
        <p14:creationId xmlns:p14="http://schemas.microsoft.com/office/powerpoint/2010/main" val="5931225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C2A6B906-ACDA-40FD-8AC8-0B693AB12796}"/>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9" name="Freeform 5">
              <a:extLst>
                <a:ext uri="{FF2B5EF4-FFF2-40B4-BE49-F238E27FC236}">
                  <a16:creationId xmlns:a16="http://schemas.microsoft.com/office/drawing/2014/main" id="{717F7366-5A99-4065-90C2-AE7DF5DD0F44}"/>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0" name="Freeform 6">
              <a:extLst>
                <a:ext uri="{FF2B5EF4-FFF2-40B4-BE49-F238E27FC236}">
                  <a16:creationId xmlns:a16="http://schemas.microsoft.com/office/drawing/2014/main" id="{90A089CA-63B9-4456-B0B1-17C75EBFB982}"/>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2" name="Freeform 7">
              <a:extLst>
                <a:ext uri="{FF2B5EF4-FFF2-40B4-BE49-F238E27FC236}">
                  <a16:creationId xmlns:a16="http://schemas.microsoft.com/office/drawing/2014/main" id="{8D36B2D1-BCFE-43FC-8743-7B7A30E1AD5D}"/>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5" name="Oval 14">
            <a:extLst>
              <a:ext uri="{FF2B5EF4-FFF2-40B4-BE49-F238E27FC236}">
                <a16:creationId xmlns:a16="http://schemas.microsoft.com/office/drawing/2014/main" id="{EF515B4A-CB20-4847-8E00-0DD66F1FEBB4}"/>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id="{996B64B9-1DF0-4EE9-BAB5-72AFA94B9AFD}"/>
              </a:ext>
            </a:extLst>
          </p:cNvPr>
          <p:cNvSpPr>
            <a:spLocks noGrp="1"/>
          </p:cNvSpPr>
          <p:nvPr>
            <p:ph type="sldNum" sz="quarter" idx="12"/>
          </p:nvPr>
        </p:nvSpPr>
        <p:spPr>
          <a:xfrm>
            <a:off x="11363696" y="645573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14" name="Content Placeholder 2">
            <a:extLst>
              <a:ext uri="{FF2B5EF4-FFF2-40B4-BE49-F238E27FC236}">
                <a16:creationId xmlns:a16="http://schemas.microsoft.com/office/drawing/2014/main" id="{079DA8F4-EDD3-4D62-A90B-8C3C1AFB0083}"/>
              </a:ext>
            </a:extLst>
          </p:cNvPr>
          <p:cNvSpPr>
            <a:spLocks noGrp="1"/>
          </p:cNvSpPr>
          <p:nvPr>
            <p:ph sz="half" idx="1"/>
          </p:nvPr>
        </p:nvSpPr>
        <p:spPr>
          <a:xfrm>
            <a:off x="515938" y="1825625"/>
            <a:ext cx="5503862" cy="435133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7" name="Content Placeholder 3">
            <a:extLst>
              <a:ext uri="{FF2B5EF4-FFF2-40B4-BE49-F238E27FC236}">
                <a16:creationId xmlns:a16="http://schemas.microsoft.com/office/drawing/2014/main" id="{DA0DA994-B4A9-447A-BEBF-3EA31D3755A2}"/>
              </a:ext>
            </a:extLst>
          </p:cNvPr>
          <p:cNvSpPr>
            <a:spLocks noGrp="1"/>
          </p:cNvSpPr>
          <p:nvPr>
            <p:ph sz="half" idx="2"/>
          </p:nvPr>
        </p:nvSpPr>
        <p:spPr>
          <a:xfrm>
            <a:off x="6172200" y="1825625"/>
            <a:ext cx="5181600" cy="435133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pic>
        <p:nvPicPr>
          <p:cNvPr id="13" name="Picture 12">
            <a:extLst>
              <a:ext uri="{FF2B5EF4-FFF2-40B4-BE49-F238E27FC236}">
                <a16:creationId xmlns:a16="http://schemas.microsoft.com/office/drawing/2014/main" id="{332150F9-14BF-4DCB-884D-49596914C29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21" name="Title 1">
            <a:extLst>
              <a:ext uri="{FF2B5EF4-FFF2-40B4-BE49-F238E27FC236}">
                <a16:creationId xmlns:a16="http://schemas.microsoft.com/office/drawing/2014/main" id="{19DEF115-82C2-4E9D-A22C-8DA561FB37B8}"/>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endParaRPr lang="en-US" noProof="0" dirty="0"/>
          </a:p>
        </p:txBody>
      </p:sp>
    </p:spTree>
    <p:extLst>
      <p:ext uri="{BB962C8B-B14F-4D97-AF65-F5344CB8AC3E}">
        <p14:creationId xmlns:p14="http://schemas.microsoft.com/office/powerpoint/2010/main" val="42576377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4" name="Text Placeholder 2">
            <a:extLst>
              <a:ext uri="{FF2B5EF4-FFF2-40B4-BE49-F238E27FC236}">
                <a16:creationId xmlns:a16="http://schemas.microsoft.com/office/drawing/2014/main" id="{774CF4BA-8DCB-42CF-A2C4-D6AF95EE3F54}"/>
              </a:ext>
            </a:extLst>
          </p:cNvPr>
          <p:cNvSpPr>
            <a:spLocks noGrp="1"/>
          </p:cNvSpPr>
          <p:nvPr>
            <p:ph type="body" idx="1"/>
          </p:nvPr>
        </p:nvSpPr>
        <p:spPr>
          <a:xfrm>
            <a:off x="51593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7" name="Content Placeholder 3">
            <a:extLst>
              <a:ext uri="{FF2B5EF4-FFF2-40B4-BE49-F238E27FC236}">
                <a16:creationId xmlns:a16="http://schemas.microsoft.com/office/drawing/2014/main" id="{67BA8B6E-A28D-4658-8C91-6CA7BD539B85}"/>
              </a:ext>
            </a:extLst>
          </p:cNvPr>
          <p:cNvSpPr>
            <a:spLocks noGrp="1"/>
          </p:cNvSpPr>
          <p:nvPr>
            <p:ph sz="half" idx="2"/>
          </p:nvPr>
        </p:nvSpPr>
        <p:spPr>
          <a:xfrm>
            <a:off x="515938" y="2505075"/>
            <a:ext cx="5157787" cy="368458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8" name="Text Placeholder 4">
            <a:extLst>
              <a:ext uri="{FF2B5EF4-FFF2-40B4-BE49-F238E27FC236}">
                <a16:creationId xmlns:a16="http://schemas.microsoft.com/office/drawing/2014/main" id="{F73B3215-82DB-4DBF-9E77-3AE2308C6920}"/>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9" name="Content Placeholder 5">
            <a:extLst>
              <a:ext uri="{FF2B5EF4-FFF2-40B4-BE49-F238E27FC236}">
                <a16:creationId xmlns:a16="http://schemas.microsoft.com/office/drawing/2014/main" id="{8DFD34E8-36CC-4FFE-926B-C170208FEDB8}"/>
              </a:ext>
            </a:extLst>
          </p:cNvPr>
          <p:cNvSpPr>
            <a:spLocks noGrp="1"/>
          </p:cNvSpPr>
          <p:nvPr>
            <p:ph sz="quarter" idx="4"/>
          </p:nvPr>
        </p:nvSpPr>
        <p:spPr>
          <a:xfrm>
            <a:off x="6172200" y="2505075"/>
            <a:ext cx="5183188" cy="368458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5" name="Title 1">
            <a:extLst>
              <a:ext uri="{FF2B5EF4-FFF2-40B4-BE49-F238E27FC236}">
                <a16:creationId xmlns:a16="http://schemas.microsoft.com/office/drawing/2014/main" id="{AE3770E9-CB74-47B0-8229-91F6F756015E}"/>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endParaRPr lang="en-US" noProof="0" dirty="0"/>
          </a:p>
        </p:txBody>
      </p:sp>
      <p:sp>
        <p:nvSpPr>
          <p:cNvPr id="26" name="Rectangle 25">
            <a:extLst>
              <a:ext uri="{FF2B5EF4-FFF2-40B4-BE49-F238E27FC236}">
                <a16:creationId xmlns:a16="http://schemas.microsoft.com/office/drawing/2014/main" id="{8675CB45-90E8-4DEF-BB0D-9E2AE5379ADF}"/>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30" name="Oval 29">
            <a:extLst>
              <a:ext uri="{FF2B5EF4-FFF2-40B4-BE49-F238E27FC236}">
                <a16:creationId xmlns:a16="http://schemas.microsoft.com/office/drawing/2014/main" id="{BDACBB20-EA1F-46B6-8FAD-C0D4C9A218C2}"/>
              </a:ext>
            </a:extLst>
          </p:cNvPr>
          <p:cNvSpPr/>
          <p:nvPr userDrawn="1"/>
        </p:nvSpPr>
        <p:spPr>
          <a:xfrm>
            <a:off x="11364464" y="6395385"/>
            <a:ext cx="280051" cy="2800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Slide Number Placeholder 5">
            <a:extLst>
              <a:ext uri="{FF2B5EF4-FFF2-40B4-BE49-F238E27FC236}">
                <a16:creationId xmlns:a16="http://schemas.microsoft.com/office/drawing/2014/main" id="{753DEA60-F425-45CF-9FB9-B6C304CC3AC0}"/>
              </a:ext>
            </a:extLst>
          </p:cNvPr>
          <p:cNvSpPr>
            <a:spLocks noGrp="1"/>
          </p:cNvSpPr>
          <p:nvPr>
            <p:ph type="sldNum" sz="quarter" idx="12"/>
          </p:nvPr>
        </p:nvSpPr>
        <p:spPr>
          <a:xfrm>
            <a:off x="11357260" y="642617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pic>
        <p:nvPicPr>
          <p:cNvPr id="12" name="Picture 11">
            <a:extLst>
              <a:ext uri="{FF2B5EF4-FFF2-40B4-BE49-F238E27FC236}">
                <a16:creationId xmlns:a16="http://schemas.microsoft.com/office/drawing/2014/main" id="{FAD40282-AF61-4F21-B5A7-A032F65CB76D}"/>
              </a:ext>
            </a:extLst>
          </p:cNvPr>
          <p:cNvPicPr>
            <a:picLocks noChangeAspect="1"/>
          </p:cNvPicPr>
          <p:nvPr userDrawn="1"/>
        </p:nvPicPr>
        <p:blipFill>
          <a:blip r:embed="rId2"/>
          <a:stretch>
            <a:fillRect/>
          </a:stretch>
        </p:blipFill>
        <p:spPr>
          <a:xfrm>
            <a:off x="11304767" y="0"/>
            <a:ext cx="857250" cy="1019175"/>
          </a:xfrm>
          <a:prstGeom prst="rect">
            <a:avLst/>
          </a:prstGeom>
        </p:spPr>
      </p:pic>
      <p:pic>
        <p:nvPicPr>
          <p:cNvPr id="13" name="Picture 2" descr="Image result for Scottish Chambers of commerce logo">
            <a:extLst>
              <a:ext uri="{FF2B5EF4-FFF2-40B4-BE49-F238E27FC236}">
                <a16:creationId xmlns:a16="http://schemas.microsoft.com/office/drawing/2014/main" id="{9FDBE698-D174-4F18-95D8-B0F0F8451C4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704" y="6001440"/>
            <a:ext cx="1477294" cy="787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0305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C57825D7-DD33-4B70-BBBE-D46E7A5352EC}"/>
              </a:ext>
            </a:extLst>
          </p:cNvPr>
          <p:cNvSpPr>
            <a:spLocks noGrp="1"/>
          </p:cNvSpPr>
          <p:nvPr>
            <p:ph type="pic" idx="1"/>
          </p:nvPr>
        </p:nvSpPr>
        <p:spPr>
          <a:xfrm>
            <a:off x="6096000" y="768485"/>
            <a:ext cx="5305662" cy="5305662"/>
          </a:xfrm>
          <a:custGeom>
            <a:avLst/>
            <a:gdLst>
              <a:gd name="connsiteX0" fmla="*/ 2652831 w 5305662"/>
              <a:gd name="connsiteY0" fmla="*/ 0 h 5305662"/>
              <a:gd name="connsiteX1" fmla="*/ 5305662 w 5305662"/>
              <a:gd name="connsiteY1" fmla="*/ 2652831 h 5305662"/>
              <a:gd name="connsiteX2" fmla="*/ 2652831 w 5305662"/>
              <a:gd name="connsiteY2" fmla="*/ 5305662 h 5305662"/>
              <a:gd name="connsiteX3" fmla="*/ 0 w 5305662"/>
              <a:gd name="connsiteY3" fmla="*/ 2652831 h 5305662"/>
              <a:gd name="connsiteX4" fmla="*/ 2652831 w 5305662"/>
              <a:gd name="connsiteY4" fmla="*/ 0 h 53056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05662" h="5305662">
                <a:moveTo>
                  <a:pt x="2652831" y="0"/>
                </a:moveTo>
                <a:cubicBezTo>
                  <a:pt x="4117949" y="0"/>
                  <a:pt x="5305662" y="1187713"/>
                  <a:pt x="5305662" y="2652831"/>
                </a:cubicBezTo>
                <a:cubicBezTo>
                  <a:pt x="5305662" y="4117949"/>
                  <a:pt x="4117949" y="5305662"/>
                  <a:pt x="2652831" y="5305662"/>
                </a:cubicBezTo>
                <a:cubicBezTo>
                  <a:pt x="1187713" y="5305662"/>
                  <a:pt x="0" y="4117949"/>
                  <a:pt x="0" y="2652831"/>
                </a:cubicBezTo>
                <a:cubicBezTo>
                  <a:pt x="0" y="1187713"/>
                  <a:pt x="1187713" y="0"/>
                  <a:pt x="2652831" y="0"/>
                </a:cubicBezTo>
                <a:close/>
              </a:path>
            </a:pathLst>
          </a:custGeom>
          <a:solidFill>
            <a:schemeClr val="bg2"/>
          </a:solidFill>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dirty="0"/>
              <a:t>Click icon to add picture</a:t>
            </a:r>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flipH="1">
            <a:off x="5400786" y="-2003509"/>
            <a:ext cx="8917229" cy="10769768"/>
            <a:chOff x="11114088" y="2241550"/>
            <a:chExt cx="1905000" cy="2354263"/>
          </a:xfrm>
          <a:solidFill>
            <a:schemeClr val="bg2">
              <a:alpha val="91000"/>
            </a:schemeClr>
          </a:solidFill>
        </p:grpSpPr>
        <p:sp>
          <p:nvSpPr>
            <p:cNvPr id="15" name="Freeform 5">
              <a:extLst>
                <a:ext uri="{FF2B5EF4-FFF2-40B4-BE49-F238E27FC236}">
                  <a16:creationId xmlns:a16="http://schemas.microsoft.com/office/drawing/2014/main" id="{C98EF042-A3B8-406D-BC16-153A989F571A}"/>
                </a:ext>
              </a:extLst>
            </p:cNvPr>
            <p:cNvSpPr>
              <a:spLocks/>
            </p:cNvSpPr>
            <p:nvPr userDrawn="1"/>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userDrawn="1"/>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19" name="Title 1">
            <a:extLst>
              <a:ext uri="{FF2B5EF4-FFF2-40B4-BE49-F238E27FC236}">
                <a16:creationId xmlns:a16="http://schemas.microsoft.com/office/drawing/2014/main" id="{19A1397F-1946-4CBE-9EC5-159C3CBC78B6}"/>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endParaRPr lang="en-US" noProof="0" dirty="0"/>
          </a:p>
        </p:txBody>
      </p:sp>
      <p:sp>
        <p:nvSpPr>
          <p:cNvPr id="20" name="Text Placeholder 3">
            <a:extLst>
              <a:ext uri="{FF2B5EF4-FFF2-40B4-BE49-F238E27FC236}">
                <a16:creationId xmlns:a16="http://schemas.microsoft.com/office/drawing/2014/main" id="{C535F2AB-153E-44A9-97BE-00553BEC1770}"/>
              </a:ext>
            </a:extLst>
          </p:cNvPr>
          <p:cNvSpPr>
            <a:spLocks noGrp="1"/>
          </p:cNvSpPr>
          <p:nvPr>
            <p:ph type="body" sz="half" idx="2"/>
          </p:nvPr>
        </p:nvSpPr>
        <p:spPr>
          <a:xfrm>
            <a:off x="839788" y="2057400"/>
            <a:ext cx="3932237" cy="3811588"/>
          </a:xfrm>
        </p:spPr>
        <p:txBody>
          <a:bodyPr/>
          <a:lstStyle>
            <a:lvl1pPr marL="0" indent="0">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9" name="Rectangle 8">
            <a:extLst>
              <a:ext uri="{FF2B5EF4-FFF2-40B4-BE49-F238E27FC236}">
                <a16:creationId xmlns:a16="http://schemas.microsoft.com/office/drawing/2014/main" id="{4C3002BA-5395-4D2A-B0BF-F761F88E0C89}"/>
              </a:ext>
            </a:extLst>
          </p:cNvPr>
          <p:cNvSpPr/>
          <p:nvPr userDrawn="1"/>
        </p:nvSpPr>
        <p:spPr>
          <a:xfrm rot="10800000">
            <a:off x="515938" y="-16721"/>
            <a:ext cx="1258618" cy="1105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11" name="Picture 2" descr="Image result for Scottish Chambers of commerce logo">
            <a:extLst>
              <a:ext uri="{FF2B5EF4-FFF2-40B4-BE49-F238E27FC236}">
                <a16:creationId xmlns:a16="http://schemas.microsoft.com/office/drawing/2014/main" id="{51A1AD0C-E5D2-4980-B0B0-AFC6B0EA870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704" y="6001440"/>
            <a:ext cx="1477294" cy="787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82675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9009D5C6-6206-4291-8037-67DC025F0B4C}"/>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endParaRPr lang="en-US" noProof="0" dirty="0"/>
          </a:p>
        </p:txBody>
      </p:sp>
      <p:sp>
        <p:nvSpPr>
          <p:cNvPr id="17" name="Text Placeholder 3">
            <a:extLst>
              <a:ext uri="{FF2B5EF4-FFF2-40B4-BE49-F238E27FC236}">
                <a16:creationId xmlns:a16="http://schemas.microsoft.com/office/drawing/2014/main" id="{BEB643FD-AA85-4A43-8EBD-AFD10DD987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18" name="Content Placeholder 2">
            <a:extLst>
              <a:ext uri="{FF2B5EF4-FFF2-40B4-BE49-F238E27FC236}">
                <a16:creationId xmlns:a16="http://schemas.microsoft.com/office/drawing/2014/main" id="{9001F313-F798-43BE-AFF0-A68C84C3640D}"/>
              </a:ext>
            </a:extLst>
          </p:cNvPr>
          <p:cNvSpPr>
            <a:spLocks noGrp="1"/>
          </p:cNvSpPr>
          <p:nvPr>
            <p:ph idx="1"/>
          </p:nvPr>
        </p:nvSpPr>
        <p:spPr>
          <a:xfrm>
            <a:off x="5183188" y="457201"/>
            <a:ext cx="6172200" cy="54038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21" name="Rectangle 20">
            <a:extLst>
              <a:ext uri="{FF2B5EF4-FFF2-40B4-BE49-F238E27FC236}">
                <a16:creationId xmlns:a16="http://schemas.microsoft.com/office/drawing/2014/main" id="{5E598FC4-0029-4D57-AAB6-7CC0A7EB3610}"/>
              </a:ext>
            </a:extLst>
          </p:cNvPr>
          <p:cNvSpPr/>
          <p:nvPr userDrawn="1"/>
        </p:nvSpPr>
        <p:spPr>
          <a:xfrm rot="10800000">
            <a:off x="483623" y="-16736"/>
            <a:ext cx="1290933" cy="1105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25" name="Oval 24">
            <a:extLst>
              <a:ext uri="{FF2B5EF4-FFF2-40B4-BE49-F238E27FC236}">
                <a16:creationId xmlns:a16="http://schemas.microsoft.com/office/drawing/2014/main" id="{4AB16BB7-881D-4ADE-9713-3520BDA251E4}"/>
              </a:ext>
            </a:extLst>
          </p:cNvPr>
          <p:cNvSpPr/>
          <p:nvPr userDrawn="1"/>
        </p:nvSpPr>
        <p:spPr>
          <a:xfrm>
            <a:off x="11357274" y="6395349"/>
            <a:ext cx="287241" cy="28008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pic>
        <p:nvPicPr>
          <p:cNvPr id="9" name="Picture 8">
            <a:extLst>
              <a:ext uri="{FF2B5EF4-FFF2-40B4-BE49-F238E27FC236}">
                <a16:creationId xmlns:a16="http://schemas.microsoft.com/office/drawing/2014/main" id="{83D1D681-E90E-43B9-90A8-AD4970EE19B0}"/>
              </a:ext>
            </a:extLst>
          </p:cNvPr>
          <p:cNvPicPr>
            <a:picLocks noChangeAspect="1"/>
          </p:cNvPicPr>
          <p:nvPr userDrawn="1"/>
        </p:nvPicPr>
        <p:blipFill>
          <a:blip r:embed="rId2"/>
          <a:stretch>
            <a:fillRect/>
          </a:stretch>
        </p:blipFill>
        <p:spPr>
          <a:xfrm>
            <a:off x="11304767" y="0"/>
            <a:ext cx="857250" cy="1019175"/>
          </a:xfrm>
          <a:prstGeom prst="rect">
            <a:avLst/>
          </a:prstGeom>
        </p:spPr>
      </p:pic>
      <p:pic>
        <p:nvPicPr>
          <p:cNvPr id="10" name="Picture 2" descr="Image result for Scottish Chambers of commerce logo">
            <a:extLst>
              <a:ext uri="{FF2B5EF4-FFF2-40B4-BE49-F238E27FC236}">
                <a16:creationId xmlns:a16="http://schemas.microsoft.com/office/drawing/2014/main" id="{925822CD-7C97-4F2B-8003-A20938C46D9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704" y="6001440"/>
            <a:ext cx="1477294" cy="787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2719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B202E-1779-4E82-A700-F490AA8208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086E8F5-F84A-46BF-9A28-6655CFA7E3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549C48-2EDF-4EC3-A1C0-256191589C0D}"/>
              </a:ext>
            </a:extLst>
          </p:cNvPr>
          <p:cNvSpPr>
            <a:spLocks noGrp="1"/>
          </p:cNvSpPr>
          <p:nvPr>
            <p:ph type="dt" sz="half" idx="10"/>
          </p:nvPr>
        </p:nvSpPr>
        <p:spPr/>
        <p:txBody>
          <a:bodyPr/>
          <a:lstStyle/>
          <a:p>
            <a:fld id="{1C8253DF-593B-4C01-80A4-56BB424068A2}" type="datetimeFigureOut">
              <a:rPr lang="en-GB" smtClean="0"/>
              <a:t>27/03/2020</a:t>
            </a:fld>
            <a:endParaRPr lang="en-GB"/>
          </a:p>
        </p:txBody>
      </p:sp>
      <p:sp>
        <p:nvSpPr>
          <p:cNvPr id="5" name="Footer Placeholder 4">
            <a:extLst>
              <a:ext uri="{FF2B5EF4-FFF2-40B4-BE49-F238E27FC236}">
                <a16:creationId xmlns:a16="http://schemas.microsoft.com/office/drawing/2014/main" id="{8CC6296F-7589-4B4B-96CC-2CCA7F0490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93B58A-F1D6-4978-B2EF-22F67A8FA36D}"/>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3424468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1ECC0-B86C-4A6E-BA0E-E2168C0DDCC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318038-97F9-4085-A578-EC42DE1D19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9E62C73-E238-451A-8007-7BE43B0071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F5DAA38-D2DE-4E1F-A37A-724F113ECFDA}"/>
              </a:ext>
            </a:extLst>
          </p:cNvPr>
          <p:cNvSpPr>
            <a:spLocks noGrp="1"/>
          </p:cNvSpPr>
          <p:nvPr>
            <p:ph type="dt" sz="half" idx="10"/>
          </p:nvPr>
        </p:nvSpPr>
        <p:spPr/>
        <p:txBody>
          <a:bodyPr/>
          <a:lstStyle/>
          <a:p>
            <a:fld id="{1C8253DF-593B-4C01-80A4-56BB424068A2}" type="datetimeFigureOut">
              <a:rPr lang="en-GB" smtClean="0"/>
              <a:t>27/03/2020</a:t>
            </a:fld>
            <a:endParaRPr lang="en-GB"/>
          </a:p>
        </p:txBody>
      </p:sp>
      <p:sp>
        <p:nvSpPr>
          <p:cNvPr id="6" name="Footer Placeholder 5">
            <a:extLst>
              <a:ext uri="{FF2B5EF4-FFF2-40B4-BE49-F238E27FC236}">
                <a16:creationId xmlns:a16="http://schemas.microsoft.com/office/drawing/2014/main" id="{7364A0FE-784B-4DEA-92FC-3F97BCEC9B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666B466-FE23-46A2-9ECA-22669F2E3AA7}"/>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1118030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3E37A-34C7-4538-BF4D-650C5EB9E9F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FE5BE45-EE98-45D1-89B1-0226A985F9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913145-CC99-45C0-BDB8-18CAA36F21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4AB8E69-D466-461B-B1BD-D2F07E1E37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C978E8-EE19-416A-8B2D-BCA77B65C6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6840649-05E4-4C1B-8503-A27593859EDC}"/>
              </a:ext>
            </a:extLst>
          </p:cNvPr>
          <p:cNvSpPr>
            <a:spLocks noGrp="1"/>
          </p:cNvSpPr>
          <p:nvPr>
            <p:ph type="dt" sz="half" idx="10"/>
          </p:nvPr>
        </p:nvSpPr>
        <p:spPr/>
        <p:txBody>
          <a:bodyPr/>
          <a:lstStyle/>
          <a:p>
            <a:fld id="{1C8253DF-593B-4C01-80A4-56BB424068A2}" type="datetimeFigureOut">
              <a:rPr lang="en-GB" smtClean="0"/>
              <a:t>27/03/2020</a:t>
            </a:fld>
            <a:endParaRPr lang="en-GB"/>
          </a:p>
        </p:txBody>
      </p:sp>
      <p:sp>
        <p:nvSpPr>
          <p:cNvPr id="8" name="Footer Placeholder 7">
            <a:extLst>
              <a:ext uri="{FF2B5EF4-FFF2-40B4-BE49-F238E27FC236}">
                <a16:creationId xmlns:a16="http://schemas.microsoft.com/office/drawing/2014/main" id="{43D6FF68-3C00-40F5-9B47-682ADB8C47D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93933A9-FBCA-4B3E-890D-A549437DDFBB}"/>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1133987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2739C-32ED-4F85-86E2-5EDFA5AD63B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A125CE0-CA42-482E-A522-6075D1601008}"/>
              </a:ext>
            </a:extLst>
          </p:cNvPr>
          <p:cNvSpPr>
            <a:spLocks noGrp="1"/>
          </p:cNvSpPr>
          <p:nvPr>
            <p:ph type="dt" sz="half" idx="10"/>
          </p:nvPr>
        </p:nvSpPr>
        <p:spPr/>
        <p:txBody>
          <a:bodyPr/>
          <a:lstStyle/>
          <a:p>
            <a:fld id="{1C8253DF-593B-4C01-80A4-56BB424068A2}" type="datetimeFigureOut">
              <a:rPr lang="en-GB" smtClean="0"/>
              <a:t>27/03/2020</a:t>
            </a:fld>
            <a:endParaRPr lang="en-GB"/>
          </a:p>
        </p:txBody>
      </p:sp>
      <p:sp>
        <p:nvSpPr>
          <p:cNvPr id="4" name="Footer Placeholder 3">
            <a:extLst>
              <a:ext uri="{FF2B5EF4-FFF2-40B4-BE49-F238E27FC236}">
                <a16:creationId xmlns:a16="http://schemas.microsoft.com/office/drawing/2014/main" id="{497C4804-F74D-4CBD-B675-FACAB126818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31DA7B7-CD95-46A1-A27A-C027DFC651DF}"/>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2541957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9CEF09-7526-4B42-A036-7096802FFEF0}"/>
              </a:ext>
            </a:extLst>
          </p:cNvPr>
          <p:cNvSpPr>
            <a:spLocks noGrp="1"/>
          </p:cNvSpPr>
          <p:nvPr>
            <p:ph type="dt" sz="half" idx="10"/>
          </p:nvPr>
        </p:nvSpPr>
        <p:spPr/>
        <p:txBody>
          <a:bodyPr/>
          <a:lstStyle/>
          <a:p>
            <a:fld id="{1C8253DF-593B-4C01-80A4-56BB424068A2}" type="datetimeFigureOut">
              <a:rPr lang="en-GB" smtClean="0"/>
              <a:t>27/03/2020</a:t>
            </a:fld>
            <a:endParaRPr lang="en-GB"/>
          </a:p>
        </p:txBody>
      </p:sp>
      <p:sp>
        <p:nvSpPr>
          <p:cNvPr id="3" name="Footer Placeholder 2">
            <a:extLst>
              <a:ext uri="{FF2B5EF4-FFF2-40B4-BE49-F238E27FC236}">
                <a16:creationId xmlns:a16="http://schemas.microsoft.com/office/drawing/2014/main" id="{5C1FAE47-F88A-4B4E-AC29-D464946B481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709F933-7E7F-43C2-AF35-D24F93E137FB}"/>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3277289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702C9-1602-44A7-AEAB-D69CA6D131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A21CD10-C0AE-47B6-8E69-3E36131E52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0ACFB60-B9CC-46E0-A2D8-BC73C335AD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692E36-74A1-49F3-80B4-3527DD8A447D}"/>
              </a:ext>
            </a:extLst>
          </p:cNvPr>
          <p:cNvSpPr>
            <a:spLocks noGrp="1"/>
          </p:cNvSpPr>
          <p:nvPr>
            <p:ph type="dt" sz="half" idx="10"/>
          </p:nvPr>
        </p:nvSpPr>
        <p:spPr/>
        <p:txBody>
          <a:bodyPr/>
          <a:lstStyle/>
          <a:p>
            <a:fld id="{1C8253DF-593B-4C01-80A4-56BB424068A2}" type="datetimeFigureOut">
              <a:rPr lang="en-GB" smtClean="0"/>
              <a:t>27/03/2020</a:t>
            </a:fld>
            <a:endParaRPr lang="en-GB"/>
          </a:p>
        </p:txBody>
      </p:sp>
      <p:sp>
        <p:nvSpPr>
          <p:cNvPr id="6" name="Footer Placeholder 5">
            <a:extLst>
              <a:ext uri="{FF2B5EF4-FFF2-40B4-BE49-F238E27FC236}">
                <a16:creationId xmlns:a16="http://schemas.microsoft.com/office/drawing/2014/main" id="{EFE447C5-46BB-4E70-A8B0-E0F2B33824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2DDA46D-781E-4130-B898-F1BEF3268173}"/>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3854292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B4F88-AACB-48BD-8E4C-3E3FB50324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87D893-965F-4D5F-9750-867FC8CE60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91B06B5-E883-4257-BF1C-960122B7AD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06DB98-D990-4841-B43F-A3DFE1C66F17}"/>
              </a:ext>
            </a:extLst>
          </p:cNvPr>
          <p:cNvSpPr>
            <a:spLocks noGrp="1"/>
          </p:cNvSpPr>
          <p:nvPr>
            <p:ph type="dt" sz="half" idx="10"/>
          </p:nvPr>
        </p:nvSpPr>
        <p:spPr/>
        <p:txBody>
          <a:bodyPr/>
          <a:lstStyle/>
          <a:p>
            <a:fld id="{1C8253DF-593B-4C01-80A4-56BB424068A2}" type="datetimeFigureOut">
              <a:rPr lang="en-GB" smtClean="0"/>
              <a:t>27/03/2020</a:t>
            </a:fld>
            <a:endParaRPr lang="en-GB"/>
          </a:p>
        </p:txBody>
      </p:sp>
      <p:sp>
        <p:nvSpPr>
          <p:cNvPr id="6" name="Footer Placeholder 5">
            <a:extLst>
              <a:ext uri="{FF2B5EF4-FFF2-40B4-BE49-F238E27FC236}">
                <a16:creationId xmlns:a16="http://schemas.microsoft.com/office/drawing/2014/main" id="{CB4BEDCD-17A4-4614-930C-2E2906B200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9A8E27F-D58D-4CBF-BC69-CCFC7530374E}"/>
              </a:ext>
            </a:extLst>
          </p:cNvPr>
          <p:cNvSpPr>
            <a:spLocks noGrp="1"/>
          </p:cNvSpPr>
          <p:nvPr>
            <p:ph type="sldNum" sz="quarter" idx="12"/>
          </p:nvPr>
        </p:nvSpPr>
        <p:spPr/>
        <p:txBody>
          <a:bodyPr/>
          <a:lstStyle/>
          <a:p>
            <a:fld id="{84D64E00-C8F4-44DF-98DF-5FC219306091}" type="slidenum">
              <a:rPr lang="en-GB" smtClean="0"/>
              <a:t>‹#›</a:t>
            </a:fld>
            <a:endParaRPr lang="en-GB"/>
          </a:p>
        </p:txBody>
      </p:sp>
    </p:spTree>
    <p:extLst>
      <p:ext uri="{BB962C8B-B14F-4D97-AF65-F5344CB8AC3E}">
        <p14:creationId xmlns:p14="http://schemas.microsoft.com/office/powerpoint/2010/main" val="187145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CDFE61-0BBE-49BD-8A07-39D69E22EC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733E5A-2CAA-44D2-BC3B-87C41FE599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F805CA6-74DF-48D6-9AE4-4C36572A20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8253DF-593B-4C01-80A4-56BB424068A2}" type="datetimeFigureOut">
              <a:rPr lang="en-GB" smtClean="0"/>
              <a:t>27/03/2020</a:t>
            </a:fld>
            <a:endParaRPr lang="en-GB"/>
          </a:p>
        </p:txBody>
      </p:sp>
      <p:sp>
        <p:nvSpPr>
          <p:cNvPr id="5" name="Footer Placeholder 4">
            <a:extLst>
              <a:ext uri="{FF2B5EF4-FFF2-40B4-BE49-F238E27FC236}">
                <a16:creationId xmlns:a16="http://schemas.microsoft.com/office/drawing/2014/main" id="{DFEA0064-EE2E-48DD-8BB0-D5CD8278B1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733382A-E830-433E-B7F7-EA0B1FD4C7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D64E00-C8F4-44DF-98DF-5FC219306091}" type="slidenum">
              <a:rPr lang="en-GB" smtClean="0"/>
              <a:t>‹#›</a:t>
            </a:fld>
            <a:endParaRPr lang="en-GB"/>
          </a:p>
        </p:txBody>
      </p:sp>
    </p:spTree>
    <p:extLst>
      <p:ext uri="{BB962C8B-B14F-4D97-AF65-F5344CB8AC3E}">
        <p14:creationId xmlns:p14="http://schemas.microsoft.com/office/powerpoint/2010/main" val="4123779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C4D7FA-B85E-4477-8C62-94955B340F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1F1226BB-3E56-4E7F-8172-7EC03C9F0B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a:extLst>
              <a:ext uri="{FF2B5EF4-FFF2-40B4-BE49-F238E27FC236}">
                <a16:creationId xmlns:a16="http://schemas.microsoft.com/office/drawing/2014/main" id="{D95D08EF-72FB-4F19-9916-65815A9CA9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51F27F-98F9-A147-8986-34441C7B752D}" type="datetime1">
              <a:rPr lang="en-US" noProof="0" smtClean="0"/>
              <a:t>3/27/2020</a:t>
            </a:fld>
            <a:endParaRPr lang="en-US" noProof="0" dirty="0"/>
          </a:p>
        </p:txBody>
      </p:sp>
      <p:sp>
        <p:nvSpPr>
          <p:cNvPr id="5" name="Footer Placeholder 4">
            <a:extLst>
              <a:ext uri="{FF2B5EF4-FFF2-40B4-BE49-F238E27FC236}">
                <a16:creationId xmlns:a16="http://schemas.microsoft.com/office/drawing/2014/main" id="{1365084D-BC85-4A55-BD80-93876AD101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noProof="0" dirty="0"/>
          </a:p>
        </p:txBody>
      </p:sp>
      <p:sp>
        <p:nvSpPr>
          <p:cNvPr id="6" name="Slide Number Placeholder 5">
            <a:extLst>
              <a:ext uri="{FF2B5EF4-FFF2-40B4-BE49-F238E27FC236}">
                <a16:creationId xmlns:a16="http://schemas.microsoft.com/office/drawing/2014/main" id="{45FDEF23-A140-4DD6-A0D0-A86BD4DF34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71654-96A5-4280-94F3-931C61A9F92C}" type="slidenum">
              <a:rPr lang="en-US" noProof="0" smtClean="0"/>
              <a:t>‹#›</a:t>
            </a:fld>
            <a:endParaRPr lang="en-US" noProof="0" dirty="0"/>
          </a:p>
        </p:txBody>
      </p:sp>
    </p:spTree>
    <p:extLst>
      <p:ext uri="{BB962C8B-B14F-4D97-AF65-F5344CB8AC3E}">
        <p14:creationId xmlns:p14="http://schemas.microsoft.com/office/powerpoint/2010/main" val="130033251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325">
          <p15:clr>
            <a:srgbClr val="F26B43"/>
          </p15:clr>
        </p15:guide>
        <p15:guide id="4" pos="7349">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g"/><Relationship Id="rId1" Type="http://schemas.openxmlformats.org/officeDocument/2006/relationships/slideLayout" Target="../slideLayouts/slideLayout17.xml"/><Relationship Id="rId4" Type="http://schemas.openxmlformats.org/officeDocument/2006/relationships/hyperlink" Target="https://www.gov.uk/guidance/claim-for-wage-costs-through-the-coronavirus-job-retention-schem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7.xml"/><Relationship Id="rId4" Type="http://schemas.openxmlformats.org/officeDocument/2006/relationships/hyperlink" Target="https://www.inverclyde.gov.uk/tourism-and-visitor-attractions/coronaviru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hyperlink" Target="https://www.british-business-bank.co.uk/ourpartners/coronavirus-business-interruption-loan-scheme-cbils/accredited-lenders/" TargetMode="External"/><Relationship Id="rId1" Type="http://schemas.openxmlformats.org/officeDocument/2006/relationships/slideLayout" Target="../slideLayouts/slideLayout17.xml"/><Relationship Id="rId4" Type="http://schemas.openxmlformats.org/officeDocument/2006/relationships/image" Target="../media/image18.png"/></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s://scvo.org.uk/support/coronavirus/funding/for-organisations/third-sector-resilience-fund/eligibility-checker" TargetMode="External"/><Relationship Id="rId1" Type="http://schemas.openxmlformats.org/officeDocument/2006/relationships/slideLayout" Target="../slideLayouts/slideLayout17.xml"/><Relationship Id="rId4" Type="http://schemas.openxmlformats.org/officeDocument/2006/relationships/image" Target="../media/image20.jfif"/></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g"/><Relationship Id="rId1" Type="http://schemas.openxmlformats.org/officeDocument/2006/relationships/slideLayout" Target="../slideLayouts/slideLayout17.xml"/><Relationship Id="rId4" Type="http://schemas.openxmlformats.org/officeDocument/2006/relationships/hyperlink" Target="https://www.gov.uk/government/publications/guidance-to-employers-and-businesses-about-covid-19/covid-19-support-for-businesses#support-for-businesses-paying-tax-time-to-pay-servi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hyperlink" Target="https://www.bankofengland.co.uk/news/2020/march/the-covid-corporate-financing-facility" TargetMode="External"/><Relationship Id="rId1" Type="http://schemas.openxmlformats.org/officeDocument/2006/relationships/slideLayout" Target="../slideLayouts/slideLayout17.xml"/><Relationship Id="rId4"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0" name="Rectangle 74">
            <a:extLst>
              <a:ext uri="{FF2B5EF4-FFF2-40B4-BE49-F238E27FC236}">
                <a16:creationId xmlns:a16="http://schemas.microsoft.com/office/drawing/2014/main" id="{6C2997EE-0889-44C3-AC0D-18F26AC9AA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close up of a coral&#10;&#10;Description automatically generated">
            <a:extLst>
              <a:ext uri="{FF2B5EF4-FFF2-40B4-BE49-F238E27FC236}">
                <a16:creationId xmlns:a16="http://schemas.microsoft.com/office/drawing/2014/main" id="{AB994B5C-81B1-4EB5-86F8-CA32193F7FA1}"/>
              </a:ext>
            </a:extLst>
          </p:cNvPr>
          <p:cNvPicPr>
            <a:picLocks noChangeAspect="1"/>
          </p:cNvPicPr>
          <p:nvPr/>
        </p:nvPicPr>
        <p:blipFill rotWithShape="1">
          <a:blip r:embed="rId2">
            <a:extLst>
              <a:ext uri="{28A0092B-C50C-407E-A947-70E740481C1C}">
                <a14:useLocalDpi xmlns:a14="http://schemas.microsoft.com/office/drawing/2010/main" val="0"/>
              </a:ext>
            </a:extLst>
          </a:blip>
          <a:srcRect l="24087" r="12183" b="-1"/>
          <a:stretch/>
        </p:blipFill>
        <p:spPr>
          <a:xfrm>
            <a:off x="20" y="10"/>
            <a:ext cx="7503091" cy="6857990"/>
          </a:xfrm>
          <a:custGeom>
            <a:avLst/>
            <a:gdLst/>
            <a:ahLst/>
            <a:cxnLst/>
            <a:rect l="l" t="t" r="r" b="b"/>
            <a:pathLst>
              <a:path w="7503111" h="6858000">
                <a:moveTo>
                  <a:pt x="0" y="0"/>
                </a:moveTo>
                <a:lnTo>
                  <a:pt x="677334" y="0"/>
                </a:lnTo>
                <a:lnTo>
                  <a:pt x="1168036" y="0"/>
                </a:lnTo>
                <a:lnTo>
                  <a:pt x="1205499" y="0"/>
                </a:lnTo>
                <a:lnTo>
                  <a:pt x="1647632" y="0"/>
                </a:lnTo>
                <a:lnTo>
                  <a:pt x="7215401" y="0"/>
                </a:lnTo>
                <a:lnTo>
                  <a:pt x="4041567" y="6852993"/>
                </a:lnTo>
                <a:lnTo>
                  <a:pt x="7503111" y="6852993"/>
                </a:lnTo>
                <a:lnTo>
                  <a:pt x="7503111" y="6852994"/>
                </a:lnTo>
                <a:lnTo>
                  <a:pt x="1647632" y="6852994"/>
                </a:lnTo>
                <a:lnTo>
                  <a:pt x="1647632" y="6858000"/>
                </a:lnTo>
                <a:lnTo>
                  <a:pt x="0" y="6858000"/>
                </a:lnTo>
                <a:close/>
              </a:path>
            </a:pathLst>
          </a:custGeom>
        </p:spPr>
      </p:pic>
      <p:sp>
        <p:nvSpPr>
          <p:cNvPr id="6" name="TextBox 5">
            <a:extLst>
              <a:ext uri="{FF2B5EF4-FFF2-40B4-BE49-F238E27FC236}">
                <a16:creationId xmlns:a16="http://schemas.microsoft.com/office/drawing/2014/main" id="{6E2EABFD-D153-49B7-BA6A-8629ADB45BA5}"/>
              </a:ext>
            </a:extLst>
          </p:cNvPr>
          <p:cNvSpPr txBox="1"/>
          <p:nvPr/>
        </p:nvSpPr>
        <p:spPr>
          <a:xfrm>
            <a:off x="6343650" y="3629898"/>
            <a:ext cx="5581649" cy="2246769"/>
          </a:xfrm>
          <a:prstGeom prst="rect">
            <a:avLst/>
          </a:prstGeom>
          <a:noFill/>
        </p:spPr>
        <p:txBody>
          <a:bodyPr wrap="square" rtlCol="0">
            <a:spAutoFit/>
          </a:bodyPr>
          <a:lstStyle/>
          <a:p>
            <a:pPr algn="ctr"/>
            <a:r>
              <a:rPr lang="en-GB" sz="2800" b="1" dirty="0"/>
              <a:t>Coronavirus (COVID-19)</a:t>
            </a:r>
          </a:p>
          <a:p>
            <a:pPr algn="ctr"/>
            <a:r>
              <a:rPr lang="en-GB" sz="2800" b="1" dirty="0"/>
              <a:t>Business Survival Guide</a:t>
            </a:r>
          </a:p>
          <a:p>
            <a:pPr algn="ctr"/>
            <a:endParaRPr lang="en-GB" sz="2800" b="1" dirty="0"/>
          </a:p>
          <a:p>
            <a:pPr algn="ctr"/>
            <a:r>
              <a:rPr lang="en-GB" sz="2800" b="1" dirty="0"/>
              <a:t>Financial Support Schemes </a:t>
            </a:r>
          </a:p>
          <a:p>
            <a:pPr algn="ctr"/>
            <a:r>
              <a:rPr lang="en-GB" sz="2800" b="1" dirty="0"/>
              <a:t>For Businesses</a:t>
            </a:r>
          </a:p>
        </p:txBody>
      </p:sp>
      <p:pic>
        <p:nvPicPr>
          <p:cNvPr id="8" name="Picture 7">
            <a:extLst>
              <a:ext uri="{FF2B5EF4-FFF2-40B4-BE49-F238E27FC236}">
                <a16:creationId xmlns:a16="http://schemas.microsoft.com/office/drawing/2014/main" id="{93534838-4D42-48E6-8853-9A3CAA38371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705724" y="1489103"/>
            <a:ext cx="2857500" cy="1244744"/>
          </a:xfrm>
          <a:prstGeom prst="rect">
            <a:avLst/>
          </a:prstGeom>
        </p:spPr>
      </p:pic>
    </p:spTree>
    <p:extLst>
      <p:ext uri="{BB962C8B-B14F-4D97-AF65-F5344CB8AC3E}">
        <p14:creationId xmlns:p14="http://schemas.microsoft.com/office/powerpoint/2010/main" val="2347948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9E3214-ED88-4527-BCBC-733F5687434B}"/>
              </a:ext>
            </a:extLst>
          </p:cNvPr>
          <p:cNvSpPr>
            <a:spLocks noGrp="1"/>
          </p:cNvSpPr>
          <p:nvPr>
            <p:ph type="title"/>
          </p:nvPr>
        </p:nvSpPr>
        <p:spPr>
          <a:xfrm>
            <a:off x="420144" y="-32521"/>
            <a:ext cx="11150600" cy="920336"/>
          </a:xfrm>
        </p:spPr>
        <p:txBody>
          <a:bodyPr/>
          <a:lstStyle/>
          <a:p>
            <a:r>
              <a:rPr lang="en-GB" dirty="0"/>
              <a:t>Job Retention Scheme</a:t>
            </a:r>
          </a:p>
        </p:txBody>
      </p:sp>
      <p:sp>
        <p:nvSpPr>
          <p:cNvPr id="7" name="Content Placeholder 6">
            <a:extLst>
              <a:ext uri="{FF2B5EF4-FFF2-40B4-BE49-F238E27FC236}">
                <a16:creationId xmlns:a16="http://schemas.microsoft.com/office/drawing/2014/main" id="{41D1AF8C-ED08-4FA9-8AB9-527C1B968857}"/>
              </a:ext>
            </a:extLst>
          </p:cNvPr>
          <p:cNvSpPr>
            <a:spLocks noGrp="1"/>
          </p:cNvSpPr>
          <p:nvPr>
            <p:ph idx="1"/>
          </p:nvPr>
        </p:nvSpPr>
        <p:spPr>
          <a:xfrm>
            <a:off x="420144" y="2863158"/>
            <a:ext cx="5468312" cy="2846648"/>
          </a:xfrm>
        </p:spPr>
        <p:txBody>
          <a:bodyPr/>
          <a:lstStyle/>
          <a:p>
            <a:pPr marL="285750" indent="-285750" algn="just">
              <a:buFont typeface="Arial" panose="020B0604020202020204" pitchFamily="34" charset="0"/>
              <a:buChar char="•"/>
            </a:pPr>
            <a:r>
              <a:rPr lang="en-GB" sz="1500" dirty="0"/>
              <a:t>Under the Coronavirus Job Retention Scheme, all UK employers will be able to access support to continue paying part of their employees’ salary for those employees that would otherwise have been laid off during the crisis;</a:t>
            </a:r>
          </a:p>
          <a:p>
            <a:pPr marL="285750" indent="-285750" algn="just">
              <a:buFont typeface="Arial" panose="020B0604020202020204" pitchFamily="34" charset="0"/>
              <a:buChar char="•"/>
            </a:pPr>
            <a:r>
              <a:rPr lang="en-GB" sz="1500" dirty="0"/>
              <a:t>All UK businesses are eligible, regardless of size;</a:t>
            </a:r>
          </a:p>
          <a:p>
            <a:pPr marL="285750" indent="-285750" algn="just">
              <a:buFont typeface="Arial" panose="020B0604020202020204" pitchFamily="34" charset="0"/>
              <a:buChar char="•"/>
            </a:pPr>
            <a:r>
              <a:rPr lang="en-GB" sz="1500" dirty="0"/>
              <a:t>HMRC will reimburse 80% of furloughed workers wage costs, up to a cap of £2,500 per month; and</a:t>
            </a:r>
          </a:p>
          <a:p>
            <a:pPr marL="285750" indent="-285750" algn="just">
              <a:buFont typeface="Arial" panose="020B0604020202020204" pitchFamily="34" charset="0"/>
              <a:buChar char="•"/>
            </a:pPr>
            <a:r>
              <a:rPr lang="en-GB" sz="1500" dirty="0"/>
              <a:t>HMRC are working urgently to set up a system for reimbursement. Existing systems are not set up to facilitate payments to employers so further details can be found in the below link.</a:t>
            </a:r>
          </a:p>
        </p:txBody>
      </p:sp>
      <p:sp>
        <p:nvSpPr>
          <p:cNvPr id="8" name="Content Placeholder 7">
            <a:extLst>
              <a:ext uri="{FF2B5EF4-FFF2-40B4-BE49-F238E27FC236}">
                <a16:creationId xmlns:a16="http://schemas.microsoft.com/office/drawing/2014/main" id="{1C171622-D0AB-44FD-9ED4-6AD05377D3FB}"/>
              </a:ext>
            </a:extLst>
          </p:cNvPr>
          <p:cNvSpPr>
            <a:spLocks noGrp="1"/>
          </p:cNvSpPr>
          <p:nvPr>
            <p:ph idx="15"/>
          </p:nvPr>
        </p:nvSpPr>
        <p:spPr>
          <a:xfrm>
            <a:off x="378734" y="1792274"/>
            <a:ext cx="4450136" cy="495389"/>
          </a:xfrm>
        </p:spPr>
        <p:txBody>
          <a:bodyPr/>
          <a:lstStyle/>
          <a:p>
            <a:pPr algn="ctr"/>
            <a:endParaRPr lang="en-GB" dirty="0"/>
          </a:p>
          <a:p>
            <a:pPr algn="ctr"/>
            <a:r>
              <a:rPr lang="en-GB" dirty="0"/>
              <a:t>What Is the Coronavirus Job Retention scheme?</a:t>
            </a:r>
          </a:p>
        </p:txBody>
      </p:sp>
      <p:sp>
        <p:nvSpPr>
          <p:cNvPr id="9" name="Content Placeholder 8">
            <a:extLst>
              <a:ext uri="{FF2B5EF4-FFF2-40B4-BE49-F238E27FC236}">
                <a16:creationId xmlns:a16="http://schemas.microsoft.com/office/drawing/2014/main" id="{263EFC63-CA74-444B-B9F0-1E3138DF8455}"/>
              </a:ext>
            </a:extLst>
          </p:cNvPr>
          <p:cNvSpPr>
            <a:spLocks noGrp="1"/>
          </p:cNvSpPr>
          <p:nvPr>
            <p:ph idx="19"/>
          </p:nvPr>
        </p:nvSpPr>
        <p:spPr>
          <a:xfrm>
            <a:off x="6210300" y="1648186"/>
            <a:ext cx="5798820" cy="2834508"/>
          </a:xfrm>
        </p:spPr>
        <p:txBody>
          <a:bodyPr/>
          <a:lstStyle/>
          <a:p>
            <a:pPr marL="285750" indent="-285750" algn="just">
              <a:buFont typeface="Arial" panose="020B0604020202020204" pitchFamily="34" charset="0"/>
              <a:buChar char="•"/>
            </a:pPr>
            <a:r>
              <a:rPr lang="en-GB" sz="1500" dirty="0"/>
              <a:t>Businesses will need to:</a:t>
            </a:r>
          </a:p>
          <a:p>
            <a:pPr marL="285750" indent="-285750" algn="just">
              <a:buFont typeface="Arial" panose="020B0604020202020204" pitchFamily="34" charset="0"/>
              <a:buChar char="•"/>
            </a:pPr>
            <a:r>
              <a:rPr lang="en-GB" sz="1500" dirty="0"/>
              <a:t>Designate affected employees as ‘furloughed workers,’ and notify your employees of this change; </a:t>
            </a:r>
          </a:p>
          <a:p>
            <a:pPr marL="285750" indent="-285750" algn="just">
              <a:buFont typeface="Arial" panose="020B0604020202020204" pitchFamily="34" charset="0"/>
              <a:buChar char="•"/>
            </a:pPr>
            <a:r>
              <a:rPr lang="en-GB" sz="1500" dirty="0"/>
              <a:t>Changing the status of employees remains subject to existing employment law and, depending on the employment contract, may be subject to negotiation;</a:t>
            </a:r>
          </a:p>
          <a:p>
            <a:pPr marL="285750" indent="-285750" algn="just">
              <a:buFont typeface="Arial" panose="020B0604020202020204" pitchFamily="34" charset="0"/>
              <a:buChar char="•"/>
            </a:pPr>
            <a:r>
              <a:rPr lang="en-GB" sz="1500" dirty="0"/>
              <a:t>Submit information to HMRC about the employees that have been furloughed and their earnings through a new online portal; and</a:t>
            </a:r>
          </a:p>
          <a:p>
            <a:pPr marL="285750" indent="-285750" algn="just">
              <a:buFont typeface="Arial" panose="020B0604020202020204" pitchFamily="34" charset="0"/>
              <a:buChar char="•"/>
            </a:pPr>
            <a:r>
              <a:rPr lang="en-GB" sz="1500" dirty="0"/>
              <a:t>HMRC will set out further details on the information required in the coming days.</a:t>
            </a:r>
          </a:p>
        </p:txBody>
      </p:sp>
      <p:sp>
        <p:nvSpPr>
          <p:cNvPr id="10" name="Content Placeholder 9">
            <a:extLst>
              <a:ext uri="{FF2B5EF4-FFF2-40B4-BE49-F238E27FC236}">
                <a16:creationId xmlns:a16="http://schemas.microsoft.com/office/drawing/2014/main" id="{38B7AA69-CD07-440B-AA61-6A6B9D1FA5CD}"/>
              </a:ext>
            </a:extLst>
          </p:cNvPr>
          <p:cNvSpPr>
            <a:spLocks noGrp="1"/>
          </p:cNvSpPr>
          <p:nvPr>
            <p:ph idx="20"/>
          </p:nvPr>
        </p:nvSpPr>
        <p:spPr/>
        <p:txBody>
          <a:bodyPr/>
          <a:lstStyle/>
          <a:p>
            <a:pPr algn="ctr"/>
            <a:r>
              <a:rPr lang="en-GB" dirty="0"/>
              <a:t>How To Access the scheme</a:t>
            </a:r>
          </a:p>
        </p:txBody>
      </p:sp>
      <p:sp>
        <p:nvSpPr>
          <p:cNvPr id="30" name="Slide Number Placeholder 2">
            <a:extLst>
              <a:ext uri="{FF2B5EF4-FFF2-40B4-BE49-F238E27FC236}">
                <a16:creationId xmlns:a16="http://schemas.microsoft.com/office/drawing/2014/main" id="{2D50A6D1-466D-4D5C-A0A4-46BC37D50CF6}"/>
              </a:ext>
            </a:extLst>
          </p:cNvPr>
          <p:cNvSpPr txBox="1">
            <a:spLocks/>
          </p:cNvSpPr>
          <p:nvPr/>
        </p:nvSpPr>
        <p:spPr>
          <a:xfrm>
            <a:off x="11801394"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solidFill>
                  <a:prstClr val="white"/>
                </a:solidFill>
                <a:latin typeface="Calibri"/>
              </a:rPr>
              <a:pPr/>
              <a:t>2</a:t>
            </a:fld>
            <a:endParaRPr lang="en-US" dirty="0">
              <a:solidFill>
                <a:prstClr val="white"/>
              </a:solidFill>
              <a:latin typeface="Calibri"/>
            </a:endParaRPr>
          </a:p>
        </p:txBody>
      </p:sp>
      <p:pic>
        <p:nvPicPr>
          <p:cNvPr id="47" name="Picture 46">
            <a:extLst>
              <a:ext uri="{FF2B5EF4-FFF2-40B4-BE49-F238E27FC236}">
                <a16:creationId xmlns:a16="http://schemas.microsoft.com/office/drawing/2014/main" id="{4AA50AED-6F2A-4158-8517-3270AFC82C9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944071" y="194917"/>
            <a:ext cx="1362320" cy="465459"/>
          </a:xfrm>
          <a:prstGeom prst="rect">
            <a:avLst/>
          </a:prstGeom>
        </p:spPr>
      </p:pic>
      <p:pic>
        <p:nvPicPr>
          <p:cNvPr id="15" name="Picture Placeholder 14" descr="A picture containing drawing&#10;&#10;Description automatically generated">
            <a:extLst>
              <a:ext uri="{FF2B5EF4-FFF2-40B4-BE49-F238E27FC236}">
                <a16:creationId xmlns:a16="http://schemas.microsoft.com/office/drawing/2014/main" id="{79C3D5BB-537B-497F-B679-EED24EF1EBB4}"/>
              </a:ext>
            </a:extLst>
          </p:cNvPr>
          <p:cNvPicPr>
            <a:picLocks noGrp="1" noChangeAspect="1"/>
          </p:cNvPicPr>
          <p:nvPr>
            <p:ph type="pic" sz="quarter" idx="21"/>
          </p:nvPr>
        </p:nvPicPr>
        <p:blipFill>
          <a:blip r:embed="rId3">
            <a:extLst>
              <a:ext uri="{28A0092B-C50C-407E-A947-70E740481C1C}">
                <a14:useLocalDpi xmlns:a14="http://schemas.microsoft.com/office/drawing/2010/main" val="0"/>
              </a:ext>
            </a:extLst>
          </a:blip>
          <a:srcRect/>
          <a:stretch>
            <a:fillRect/>
          </a:stretch>
        </p:blipFill>
        <p:spPr/>
      </p:pic>
      <p:pic>
        <p:nvPicPr>
          <p:cNvPr id="22" name="Picture Placeholder 21" descr="A picture containing drawing&#10;&#10;Description automatically generated">
            <a:extLst>
              <a:ext uri="{FF2B5EF4-FFF2-40B4-BE49-F238E27FC236}">
                <a16:creationId xmlns:a16="http://schemas.microsoft.com/office/drawing/2014/main" id="{0371C9C3-A9EE-4424-B8AF-B403480EC9C1}"/>
              </a:ext>
            </a:extLst>
          </p:cNvPr>
          <p:cNvPicPr>
            <a:picLocks noGrp="1" noChangeAspect="1"/>
          </p:cNvPicPr>
          <p:nvPr>
            <p:ph type="pic" sz="quarter" idx="22"/>
          </p:nvPr>
        </p:nvPicPr>
        <p:blipFill>
          <a:blip r:embed="rId3">
            <a:extLst>
              <a:ext uri="{28A0092B-C50C-407E-A947-70E740481C1C}">
                <a14:useLocalDpi xmlns:a14="http://schemas.microsoft.com/office/drawing/2010/main" val="0"/>
              </a:ext>
            </a:extLst>
          </a:blip>
          <a:srcRect l="131" r="131"/>
          <a:stretch>
            <a:fillRect/>
          </a:stretch>
        </p:blipFill>
        <p:spPr/>
      </p:pic>
      <p:sp>
        <p:nvSpPr>
          <p:cNvPr id="26" name="TextBox 25">
            <a:extLst>
              <a:ext uri="{FF2B5EF4-FFF2-40B4-BE49-F238E27FC236}">
                <a16:creationId xmlns:a16="http://schemas.microsoft.com/office/drawing/2014/main" id="{289AED80-C876-4AA2-82C3-5FE4150CDE40}"/>
              </a:ext>
            </a:extLst>
          </p:cNvPr>
          <p:cNvSpPr txBox="1"/>
          <p:nvPr/>
        </p:nvSpPr>
        <p:spPr>
          <a:xfrm>
            <a:off x="1619387" y="6100635"/>
            <a:ext cx="8752114" cy="369332"/>
          </a:xfrm>
          <a:prstGeom prst="rect">
            <a:avLst/>
          </a:prstGeom>
          <a:noFill/>
        </p:spPr>
        <p:txBody>
          <a:bodyPr wrap="square" rtlCol="0">
            <a:spAutoFit/>
          </a:bodyPr>
          <a:lstStyle/>
          <a:p>
            <a:pPr lvl="0" algn="ctr">
              <a:defRPr/>
            </a:pPr>
            <a:r>
              <a:rPr lang="en-GB" b="1" dirty="0"/>
              <a:t>Further information from HMRC can be located </a:t>
            </a:r>
            <a:r>
              <a:rPr lang="en-GB" b="1" u="sng" dirty="0">
                <a:hlinkClick r:id="rId4"/>
              </a:rPr>
              <a:t>here</a:t>
            </a:r>
            <a:r>
              <a:rPr lang="en-GB" b="1" dirty="0"/>
              <a:t>.</a:t>
            </a:r>
            <a:endParaRPr kumimoji="0" lang="en-GB" sz="1800" b="1"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Slide Number Placeholder 2">
            <a:extLst>
              <a:ext uri="{FF2B5EF4-FFF2-40B4-BE49-F238E27FC236}">
                <a16:creationId xmlns:a16="http://schemas.microsoft.com/office/drawing/2014/main" id="{2D50A6D1-466D-4D5C-A0A4-46BC37D50CF6}"/>
              </a:ext>
            </a:extLst>
          </p:cNvPr>
          <p:cNvSpPr txBox="1">
            <a:spLocks/>
          </p:cNvSpPr>
          <p:nvPr/>
        </p:nvSpPr>
        <p:spPr>
          <a:xfrm>
            <a:off x="11449641" y="6434888"/>
            <a:ext cx="294460" cy="187367"/>
          </a:xfrm>
          <a:prstGeom prst="rect">
            <a:avLst/>
          </a:prstGeom>
        </p:spPr>
        <p:txBody>
          <a:bodyPr vert="horz"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z="1400" smtClean="0">
                <a:solidFill>
                  <a:prstClr val="white"/>
                </a:solidFill>
                <a:latin typeface="Calibri"/>
              </a:rPr>
              <a:pPr/>
              <a:t>2</a:t>
            </a:fld>
            <a:endParaRPr lang="en-US" sz="1400" dirty="0">
              <a:solidFill>
                <a:prstClr val="white"/>
              </a:solidFill>
              <a:latin typeface="Calibri"/>
            </a:endParaRPr>
          </a:p>
        </p:txBody>
      </p:sp>
    </p:spTree>
    <p:extLst>
      <p:ext uri="{BB962C8B-B14F-4D97-AF65-F5344CB8AC3E}">
        <p14:creationId xmlns:p14="http://schemas.microsoft.com/office/powerpoint/2010/main" val="4161218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9E3214-ED88-4527-BCBC-733F5687434B}"/>
              </a:ext>
            </a:extLst>
          </p:cNvPr>
          <p:cNvSpPr>
            <a:spLocks noGrp="1"/>
          </p:cNvSpPr>
          <p:nvPr>
            <p:ph type="title"/>
          </p:nvPr>
        </p:nvSpPr>
        <p:spPr>
          <a:xfrm>
            <a:off x="420144" y="-32521"/>
            <a:ext cx="11150600" cy="920336"/>
          </a:xfrm>
        </p:spPr>
        <p:txBody>
          <a:bodyPr/>
          <a:lstStyle/>
          <a:p>
            <a:r>
              <a:rPr lang="en-GB" dirty="0"/>
              <a:t>Self-employment income support</a:t>
            </a:r>
          </a:p>
        </p:txBody>
      </p:sp>
      <p:sp>
        <p:nvSpPr>
          <p:cNvPr id="7" name="Content Placeholder 6">
            <a:extLst>
              <a:ext uri="{FF2B5EF4-FFF2-40B4-BE49-F238E27FC236}">
                <a16:creationId xmlns:a16="http://schemas.microsoft.com/office/drawing/2014/main" id="{41D1AF8C-ED08-4FA9-8AB9-527C1B968857}"/>
              </a:ext>
            </a:extLst>
          </p:cNvPr>
          <p:cNvSpPr>
            <a:spLocks noGrp="1"/>
          </p:cNvSpPr>
          <p:nvPr>
            <p:ph idx="1"/>
          </p:nvPr>
        </p:nvSpPr>
        <p:spPr>
          <a:xfrm>
            <a:off x="261257" y="2863158"/>
            <a:ext cx="5677077" cy="2846648"/>
          </a:xfrm>
        </p:spPr>
        <p:txBody>
          <a:bodyPr/>
          <a:lstStyle/>
          <a:p>
            <a:pPr marL="182563" indent="-182563" algn="just">
              <a:buFont typeface="Arial" panose="020B0604020202020204" pitchFamily="34" charset="0"/>
              <a:buChar char="•"/>
            </a:pPr>
            <a:r>
              <a:rPr lang="en-GB" sz="1250" dirty="0"/>
              <a:t>The scheme will allow self-employed persons to claim a taxable grant worth 80% of any trading profits, up to a maximum of £2,500 per month, for the next 3 months. This may be extended if needed;</a:t>
            </a:r>
          </a:p>
          <a:p>
            <a:pPr marL="182563" indent="-182563" algn="just">
              <a:buFont typeface="Arial" panose="020B0604020202020204" pitchFamily="34" charset="0"/>
              <a:buChar char="•"/>
            </a:pPr>
            <a:r>
              <a:rPr lang="en-GB" sz="1250" dirty="0"/>
              <a:t>People will get a taxable grant, which will be 80% of the average profits from the tax years (where applicable) 2016-2017, 2017-2018 and 2018-2019;</a:t>
            </a:r>
          </a:p>
          <a:p>
            <a:pPr marL="182563" indent="-182563" algn="just">
              <a:buFont typeface="Arial" panose="020B0604020202020204" pitchFamily="34" charset="0"/>
              <a:buChar char="•"/>
            </a:pPr>
            <a:r>
              <a:rPr lang="en-GB" sz="1250" dirty="0"/>
              <a:t>To work out an average, HMRC will add together the total trading profit for the number of tax years applicable, then divide by the number of years applicable, and use this to calculate a maximum monthly amount of £2,500 per month for 3 months; </a:t>
            </a:r>
          </a:p>
          <a:p>
            <a:pPr marL="182563" indent="-182563" algn="just">
              <a:buFont typeface="Arial" panose="020B0604020202020204" pitchFamily="34" charset="0"/>
              <a:buChar char="•"/>
            </a:pPr>
            <a:r>
              <a:rPr lang="en-GB" sz="1250" dirty="0"/>
              <a:t>Company owners who pay themselves a salary and dividends are not covered and should review the job retention scheme to see if applicable;</a:t>
            </a:r>
          </a:p>
          <a:p>
            <a:pPr marL="182563" indent="-182563" algn="just">
              <a:buFont typeface="Arial" panose="020B0604020202020204" pitchFamily="34" charset="0"/>
              <a:buChar char="•"/>
            </a:pPr>
            <a:r>
              <a:rPr lang="en-GB" sz="1250" dirty="0"/>
              <a:t>The grant will be paid grant directly into your bank account, in one backdated instalment; and</a:t>
            </a:r>
          </a:p>
          <a:p>
            <a:pPr marL="182563" indent="-182563" algn="just">
              <a:buFont typeface="Arial" panose="020B0604020202020204" pitchFamily="34" charset="0"/>
              <a:buChar char="•"/>
            </a:pPr>
            <a:r>
              <a:rPr lang="en-GB" sz="1250" dirty="0"/>
              <a:t>If you started trading between 2016-19, HMRC will only use those years for which you filed a Self-Assessment tax return.</a:t>
            </a:r>
          </a:p>
        </p:txBody>
      </p:sp>
      <p:sp>
        <p:nvSpPr>
          <p:cNvPr id="8" name="Content Placeholder 7">
            <a:extLst>
              <a:ext uri="{FF2B5EF4-FFF2-40B4-BE49-F238E27FC236}">
                <a16:creationId xmlns:a16="http://schemas.microsoft.com/office/drawing/2014/main" id="{1C171622-D0AB-44FD-9ED4-6AD05377D3FB}"/>
              </a:ext>
            </a:extLst>
          </p:cNvPr>
          <p:cNvSpPr>
            <a:spLocks noGrp="1"/>
          </p:cNvSpPr>
          <p:nvPr>
            <p:ph idx="15"/>
          </p:nvPr>
        </p:nvSpPr>
        <p:spPr>
          <a:xfrm>
            <a:off x="378734" y="1792274"/>
            <a:ext cx="4450136" cy="495389"/>
          </a:xfrm>
        </p:spPr>
        <p:txBody>
          <a:bodyPr/>
          <a:lstStyle/>
          <a:p>
            <a:pPr algn="ctr"/>
            <a:endParaRPr lang="en-GB" dirty="0"/>
          </a:p>
          <a:p>
            <a:pPr algn="ctr"/>
            <a:r>
              <a:rPr lang="en-GB" dirty="0"/>
              <a:t>What Is the support available for self-employed people?</a:t>
            </a:r>
          </a:p>
        </p:txBody>
      </p:sp>
      <p:sp>
        <p:nvSpPr>
          <p:cNvPr id="9" name="Content Placeholder 8">
            <a:extLst>
              <a:ext uri="{FF2B5EF4-FFF2-40B4-BE49-F238E27FC236}">
                <a16:creationId xmlns:a16="http://schemas.microsoft.com/office/drawing/2014/main" id="{263EFC63-CA74-444B-B9F0-1E3138DF8455}"/>
              </a:ext>
            </a:extLst>
          </p:cNvPr>
          <p:cNvSpPr>
            <a:spLocks noGrp="1"/>
          </p:cNvSpPr>
          <p:nvPr>
            <p:ph idx="19"/>
          </p:nvPr>
        </p:nvSpPr>
        <p:spPr>
          <a:xfrm>
            <a:off x="6253667" y="1808044"/>
            <a:ext cx="5798820" cy="2834508"/>
          </a:xfrm>
        </p:spPr>
        <p:txBody>
          <a:bodyPr/>
          <a:lstStyle/>
          <a:p>
            <a:pPr algn="just"/>
            <a:endParaRPr lang="en-GB" sz="1250" dirty="0"/>
          </a:p>
          <a:p>
            <a:pPr algn="just"/>
            <a:r>
              <a:rPr lang="en-GB" sz="1250" dirty="0"/>
              <a:t>People can apply if they are a self-employed individual or a member of a partnership and:</a:t>
            </a:r>
          </a:p>
          <a:p>
            <a:pPr marL="171450" indent="-171450" algn="just">
              <a:buFont typeface="Arial" panose="020B0604020202020204" pitchFamily="34" charset="0"/>
              <a:buChar char="•"/>
            </a:pPr>
            <a:r>
              <a:rPr lang="en-GB" sz="1250" dirty="0"/>
              <a:t>Have submitted an Income Tax Self Assessment tax return for the tax year 2018-19;</a:t>
            </a:r>
          </a:p>
          <a:p>
            <a:pPr marL="171450" indent="-171450" algn="just">
              <a:buFont typeface="Arial" panose="020B0604020202020204" pitchFamily="34" charset="0"/>
              <a:buChar char="•"/>
            </a:pPr>
            <a:r>
              <a:rPr lang="en-GB" sz="1250" dirty="0"/>
              <a:t>Traded in the tax year 2019-20 and are trading when you apply, or would be except for COVID-19; and</a:t>
            </a:r>
          </a:p>
          <a:p>
            <a:pPr marL="171450" indent="-171450" algn="just">
              <a:buFont typeface="Arial" panose="020B0604020202020204" pitchFamily="34" charset="0"/>
              <a:buChar char="•"/>
            </a:pPr>
            <a:r>
              <a:rPr lang="en-GB" sz="1250" dirty="0"/>
              <a:t>Intend to continue to trade in the tax year 2020-21, and have lost trading/partnership trading profits due to COVID-19.</a:t>
            </a:r>
          </a:p>
          <a:p>
            <a:pPr algn="just"/>
            <a:r>
              <a:rPr lang="en-GB" sz="1250" dirty="0"/>
              <a:t>Peoples self-employed trading profits must also be less than £50,000 and more than half of their income comes from self-employment. This is determined by at least one of the following conditions being true:</a:t>
            </a:r>
          </a:p>
          <a:p>
            <a:pPr marL="182563" indent="-182563" algn="just">
              <a:buFont typeface="Arial" panose="020B0604020202020204" pitchFamily="34" charset="0"/>
              <a:buChar char="•"/>
            </a:pPr>
            <a:r>
              <a:rPr lang="en-GB" sz="1250" dirty="0"/>
              <a:t>Having trading profits/partnership trading profits in 2018-19 of less than £50,000 and these profits constitute more than half of your total taxable income; and</a:t>
            </a:r>
          </a:p>
          <a:p>
            <a:pPr marL="182563" indent="-182563" algn="just">
              <a:buFont typeface="Arial" panose="020B0604020202020204" pitchFamily="34" charset="0"/>
              <a:buChar char="•"/>
            </a:pPr>
            <a:r>
              <a:rPr lang="en-GB" sz="1250" dirty="0"/>
              <a:t>Having average trading profits in 2016-17, 2017-18, and 2018-19 of less than £50,000 and these profits constitute more than half of your average taxable income in the same period.</a:t>
            </a:r>
          </a:p>
        </p:txBody>
      </p:sp>
      <p:sp>
        <p:nvSpPr>
          <p:cNvPr id="10" name="Content Placeholder 9">
            <a:extLst>
              <a:ext uri="{FF2B5EF4-FFF2-40B4-BE49-F238E27FC236}">
                <a16:creationId xmlns:a16="http://schemas.microsoft.com/office/drawing/2014/main" id="{38B7AA69-CD07-440B-AA61-6A6B9D1FA5CD}"/>
              </a:ext>
            </a:extLst>
          </p:cNvPr>
          <p:cNvSpPr>
            <a:spLocks noGrp="1"/>
          </p:cNvSpPr>
          <p:nvPr>
            <p:ph idx="20"/>
          </p:nvPr>
        </p:nvSpPr>
        <p:spPr/>
        <p:txBody>
          <a:bodyPr/>
          <a:lstStyle/>
          <a:p>
            <a:pPr algn="ctr"/>
            <a:r>
              <a:rPr lang="en-GB" dirty="0"/>
              <a:t>Who can apply?</a:t>
            </a:r>
          </a:p>
        </p:txBody>
      </p:sp>
      <p:sp>
        <p:nvSpPr>
          <p:cNvPr id="30" name="Slide Number Placeholder 2">
            <a:extLst>
              <a:ext uri="{FF2B5EF4-FFF2-40B4-BE49-F238E27FC236}">
                <a16:creationId xmlns:a16="http://schemas.microsoft.com/office/drawing/2014/main" id="{2D50A6D1-466D-4D5C-A0A4-46BC37D50CF6}"/>
              </a:ext>
            </a:extLst>
          </p:cNvPr>
          <p:cNvSpPr txBox="1">
            <a:spLocks/>
          </p:cNvSpPr>
          <p:nvPr/>
        </p:nvSpPr>
        <p:spPr>
          <a:xfrm>
            <a:off x="11801394"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solidFill>
                  <a:prstClr val="white"/>
                </a:solidFill>
                <a:latin typeface="Calibri"/>
              </a:rPr>
              <a:pPr/>
              <a:t>3</a:t>
            </a:fld>
            <a:endParaRPr lang="en-US" dirty="0">
              <a:solidFill>
                <a:prstClr val="white"/>
              </a:solidFill>
              <a:latin typeface="Calibri"/>
            </a:endParaRPr>
          </a:p>
        </p:txBody>
      </p:sp>
      <p:pic>
        <p:nvPicPr>
          <p:cNvPr id="47" name="Picture 46">
            <a:extLst>
              <a:ext uri="{FF2B5EF4-FFF2-40B4-BE49-F238E27FC236}">
                <a16:creationId xmlns:a16="http://schemas.microsoft.com/office/drawing/2014/main" id="{4AA50AED-6F2A-4158-8517-3270AFC82C9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009181" y="194917"/>
            <a:ext cx="1362320" cy="465459"/>
          </a:xfrm>
          <a:prstGeom prst="rect">
            <a:avLst/>
          </a:prstGeom>
        </p:spPr>
      </p:pic>
      <p:pic>
        <p:nvPicPr>
          <p:cNvPr id="15" name="Picture Placeholder 14" descr="A picture containing drawing&#10;&#10;Description automatically generated">
            <a:extLst>
              <a:ext uri="{FF2B5EF4-FFF2-40B4-BE49-F238E27FC236}">
                <a16:creationId xmlns:a16="http://schemas.microsoft.com/office/drawing/2014/main" id="{79C3D5BB-537B-497F-B679-EED24EF1EBB4}"/>
              </a:ext>
            </a:extLst>
          </p:cNvPr>
          <p:cNvPicPr>
            <a:picLocks noGrp="1" noChangeAspect="1"/>
          </p:cNvPicPr>
          <p:nvPr>
            <p:ph type="pic" sz="quarter" idx="21"/>
          </p:nvPr>
        </p:nvPicPr>
        <p:blipFill>
          <a:blip r:embed="rId3">
            <a:extLst>
              <a:ext uri="{28A0092B-C50C-407E-A947-70E740481C1C}">
                <a14:useLocalDpi xmlns:a14="http://schemas.microsoft.com/office/drawing/2010/main" val="0"/>
              </a:ext>
            </a:extLst>
          </a:blip>
          <a:srcRect/>
          <a:stretch>
            <a:fillRect/>
          </a:stretch>
        </p:blipFill>
        <p:spPr/>
      </p:pic>
      <p:pic>
        <p:nvPicPr>
          <p:cNvPr id="22" name="Picture Placeholder 21" descr="A picture containing drawing&#10;&#10;Description automatically generated">
            <a:extLst>
              <a:ext uri="{FF2B5EF4-FFF2-40B4-BE49-F238E27FC236}">
                <a16:creationId xmlns:a16="http://schemas.microsoft.com/office/drawing/2014/main" id="{0371C9C3-A9EE-4424-B8AF-B403480EC9C1}"/>
              </a:ext>
            </a:extLst>
          </p:cNvPr>
          <p:cNvPicPr>
            <a:picLocks noGrp="1" noChangeAspect="1"/>
          </p:cNvPicPr>
          <p:nvPr>
            <p:ph type="pic" sz="quarter" idx="22"/>
          </p:nvPr>
        </p:nvPicPr>
        <p:blipFill>
          <a:blip r:embed="rId3">
            <a:extLst>
              <a:ext uri="{28A0092B-C50C-407E-A947-70E740481C1C}">
                <a14:useLocalDpi xmlns:a14="http://schemas.microsoft.com/office/drawing/2010/main" val="0"/>
              </a:ext>
            </a:extLst>
          </a:blip>
          <a:srcRect l="131" r="131"/>
          <a:stretch>
            <a:fillRect/>
          </a:stretch>
        </p:blipFill>
        <p:spPr/>
      </p:pic>
      <p:sp>
        <p:nvSpPr>
          <p:cNvPr id="26" name="TextBox 25">
            <a:extLst>
              <a:ext uri="{FF2B5EF4-FFF2-40B4-BE49-F238E27FC236}">
                <a16:creationId xmlns:a16="http://schemas.microsoft.com/office/drawing/2014/main" id="{289AED80-C876-4AA2-82C3-5FE4150CDE40}"/>
              </a:ext>
            </a:extLst>
          </p:cNvPr>
          <p:cNvSpPr txBox="1"/>
          <p:nvPr/>
        </p:nvSpPr>
        <p:spPr>
          <a:xfrm>
            <a:off x="1619387" y="6004342"/>
            <a:ext cx="8752114" cy="784830"/>
          </a:xfrm>
          <a:prstGeom prst="rect">
            <a:avLst/>
          </a:prstGeom>
          <a:noFill/>
        </p:spPr>
        <p:txBody>
          <a:bodyPr wrap="square" rtlCol="0">
            <a:spAutoFit/>
          </a:bodyPr>
          <a:lstStyle/>
          <a:p>
            <a:pPr algn="ctr"/>
            <a:r>
              <a:rPr lang="en-GB" sz="1500" b="1" dirty="0"/>
              <a:t>People cannot apply for this scheme yet. HMRC will contact individuals if they are eligible for the scheme and invite them to apply online. Individuals do not need to contact HMRC now and doing so will only delay the urgent work being undertaken to introduce the scheme.</a:t>
            </a:r>
          </a:p>
        </p:txBody>
      </p:sp>
      <p:sp>
        <p:nvSpPr>
          <p:cNvPr id="12" name="Slide Number Placeholder 2">
            <a:extLst>
              <a:ext uri="{FF2B5EF4-FFF2-40B4-BE49-F238E27FC236}">
                <a16:creationId xmlns:a16="http://schemas.microsoft.com/office/drawing/2014/main" id="{2D50A6D1-466D-4D5C-A0A4-46BC37D50CF6}"/>
              </a:ext>
            </a:extLst>
          </p:cNvPr>
          <p:cNvSpPr txBox="1">
            <a:spLocks/>
          </p:cNvSpPr>
          <p:nvPr/>
        </p:nvSpPr>
        <p:spPr>
          <a:xfrm>
            <a:off x="11449641" y="6434888"/>
            <a:ext cx="294460" cy="187367"/>
          </a:xfrm>
          <a:prstGeom prst="rect">
            <a:avLst/>
          </a:prstGeom>
        </p:spPr>
        <p:txBody>
          <a:bodyPr vert="horz"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z="1400" smtClean="0">
                <a:solidFill>
                  <a:prstClr val="white"/>
                </a:solidFill>
                <a:latin typeface="Calibri"/>
              </a:rPr>
              <a:pPr/>
              <a:t>3</a:t>
            </a:fld>
            <a:endParaRPr lang="en-US" sz="1400" dirty="0">
              <a:solidFill>
                <a:prstClr val="white"/>
              </a:solidFill>
              <a:latin typeface="Calibri"/>
            </a:endParaRPr>
          </a:p>
        </p:txBody>
      </p:sp>
    </p:spTree>
    <p:extLst>
      <p:ext uri="{BB962C8B-B14F-4D97-AF65-F5344CB8AC3E}">
        <p14:creationId xmlns:p14="http://schemas.microsoft.com/office/powerpoint/2010/main" val="3011740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9E3214-ED88-4527-BCBC-733F5687434B}"/>
              </a:ext>
            </a:extLst>
          </p:cNvPr>
          <p:cNvSpPr>
            <a:spLocks noGrp="1"/>
          </p:cNvSpPr>
          <p:nvPr>
            <p:ph type="title"/>
          </p:nvPr>
        </p:nvSpPr>
        <p:spPr>
          <a:xfrm>
            <a:off x="420144" y="-32521"/>
            <a:ext cx="11150600" cy="920336"/>
          </a:xfrm>
        </p:spPr>
        <p:txBody>
          <a:bodyPr/>
          <a:lstStyle/>
          <a:p>
            <a:r>
              <a:rPr lang="en-GB" dirty="0"/>
              <a:t>Non-domestic rates/Grants</a:t>
            </a:r>
          </a:p>
        </p:txBody>
      </p:sp>
      <p:sp>
        <p:nvSpPr>
          <p:cNvPr id="7" name="Content Placeholder 6">
            <a:extLst>
              <a:ext uri="{FF2B5EF4-FFF2-40B4-BE49-F238E27FC236}">
                <a16:creationId xmlns:a16="http://schemas.microsoft.com/office/drawing/2014/main" id="{41D1AF8C-ED08-4FA9-8AB9-527C1B968857}"/>
              </a:ext>
            </a:extLst>
          </p:cNvPr>
          <p:cNvSpPr>
            <a:spLocks noGrp="1"/>
          </p:cNvSpPr>
          <p:nvPr>
            <p:ph idx="1"/>
          </p:nvPr>
        </p:nvSpPr>
        <p:spPr>
          <a:xfrm>
            <a:off x="378734" y="2863158"/>
            <a:ext cx="5509722" cy="2846648"/>
          </a:xfrm>
        </p:spPr>
        <p:txBody>
          <a:bodyPr/>
          <a:lstStyle/>
          <a:p>
            <a:pPr marL="285750" indent="-285750" algn="just">
              <a:buFont typeface="Arial" panose="020B0604020202020204" pitchFamily="34" charset="0"/>
              <a:buChar char="•"/>
            </a:pPr>
            <a:r>
              <a:rPr lang="en-GB" sz="1500" dirty="0"/>
              <a:t>All non-domestic properties in Scotland will receive a 1.6% rates relief, effectively reversing the change in poundage for 2020-21;</a:t>
            </a:r>
          </a:p>
          <a:p>
            <a:pPr marL="285750" indent="-285750" algn="just">
              <a:buFont typeface="Arial" panose="020B0604020202020204" pitchFamily="34" charset="0"/>
              <a:buChar char="•"/>
            </a:pPr>
            <a:r>
              <a:rPr lang="en-GB" sz="1500" dirty="0"/>
              <a:t>Businesses do not need to apply for this relief and it will be applied to their bill automatically by Inverclyde Council;</a:t>
            </a:r>
          </a:p>
          <a:p>
            <a:pPr marL="285750" indent="-285750" algn="just">
              <a:buFont typeface="Arial" panose="020B0604020202020204" pitchFamily="34" charset="0"/>
              <a:buChar char="•"/>
            </a:pPr>
            <a:r>
              <a:rPr lang="en-GB" sz="1500" dirty="0"/>
              <a:t>Retail, hospitality and leisure businesses will receive 100% rates relief. To receive this relief, a property has to be occupied;</a:t>
            </a:r>
          </a:p>
          <a:p>
            <a:pPr marL="285750" indent="-285750" algn="just">
              <a:buFont typeface="Arial" panose="020B0604020202020204" pitchFamily="34" charset="0"/>
              <a:buChar char="•"/>
            </a:pPr>
            <a:r>
              <a:rPr lang="en-GB" sz="1500" dirty="0"/>
              <a:t>The Scottish Government are working with Scotland's 32 Councils to make sure this relief is administered in the most effective way; and</a:t>
            </a:r>
          </a:p>
          <a:p>
            <a:pPr marL="285750" indent="-285750" algn="just">
              <a:buFont typeface="Arial" panose="020B0604020202020204" pitchFamily="34" charset="0"/>
              <a:buChar char="•"/>
            </a:pPr>
            <a:r>
              <a:rPr lang="en-GB" sz="1500" dirty="0"/>
              <a:t>If a business is struggling to pay its current non-domestic rates bill then they should contact Inverclyde council and ask about possible re-payment options.</a:t>
            </a:r>
          </a:p>
        </p:txBody>
      </p:sp>
      <p:sp>
        <p:nvSpPr>
          <p:cNvPr id="8" name="Content Placeholder 7">
            <a:extLst>
              <a:ext uri="{FF2B5EF4-FFF2-40B4-BE49-F238E27FC236}">
                <a16:creationId xmlns:a16="http://schemas.microsoft.com/office/drawing/2014/main" id="{1C171622-D0AB-44FD-9ED4-6AD05377D3FB}"/>
              </a:ext>
            </a:extLst>
          </p:cNvPr>
          <p:cNvSpPr>
            <a:spLocks noGrp="1"/>
          </p:cNvSpPr>
          <p:nvPr>
            <p:ph idx="15"/>
          </p:nvPr>
        </p:nvSpPr>
        <p:spPr>
          <a:xfrm>
            <a:off x="378734" y="1792274"/>
            <a:ext cx="4450136" cy="495389"/>
          </a:xfrm>
        </p:spPr>
        <p:txBody>
          <a:bodyPr/>
          <a:lstStyle/>
          <a:p>
            <a:pPr algn="ctr"/>
            <a:endParaRPr lang="en-GB" dirty="0"/>
          </a:p>
          <a:p>
            <a:pPr algn="ctr"/>
            <a:r>
              <a:rPr lang="en-GB" dirty="0"/>
              <a:t>What support is available?</a:t>
            </a:r>
          </a:p>
        </p:txBody>
      </p:sp>
      <p:sp>
        <p:nvSpPr>
          <p:cNvPr id="9" name="Content Placeholder 8">
            <a:extLst>
              <a:ext uri="{FF2B5EF4-FFF2-40B4-BE49-F238E27FC236}">
                <a16:creationId xmlns:a16="http://schemas.microsoft.com/office/drawing/2014/main" id="{263EFC63-CA74-444B-B9F0-1E3138DF8455}"/>
              </a:ext>
            </a:extLst>
          </p:cNvPr>
          <p:cNvSpPr>
            <a:spLocks noGrp="1"/>
          </p:cNvSpPr>
          <p:nvPr>
            <p:ph idx="19"/>
          </p:nvPr>
        </p:nvSpPr>
        <p:spPr>
          <a:xfrm>
            <a:off x="6210300" y="1648186"/>
            <a:ext cx="5798820" cy="2834508"/>
          </a:xfrm>
        </p:spPr>
        <p:txBody>
          <a:bodyPr/>
          <a:lstStyle/>
          <a:p>
            <a:pPr marL="285750" indent="-285750" algn="just">
              <a:buFont typeface="Arial" panose="020B0604020202020204" pitchFamily="34" charset="0"/>
              <a:buChar char="•"/>
            </a:pPr>
            <a:r>
              <a:rPr lang="en-GB" sz="1500" dirty="0"/>
              <a:t>Retail, hospitality and leisure businesses with a rateable value between £18,000, and up to and including £51,000, will be able to apply for a one-off grant of £25,000.</a:t>
            </a:r>
          </a:p>
          <a:p>
            <a:pPr marL="285750" indent="-285750" algn="just">
              <a:buFont typeface="Arial" panose="020B0604020202020204" pitchFamily="34" charset="0"/>
              <a:buChar char="•"/>
            </a:pPr>
            <a:r>
              <a:rPr lang="en-GB" sz="1500" dirty="0"/>
              <a:t>A one-off grant of £10,000 will also be available to small businesses who currently receive:</a:t>
            </a:r>
          </a:p>
          <a:p>
            <a:pPr marL="742950" lvl="1" indent="-285750" algn="just">
              <a:buFont typeface="Arial" panose="020B0604020202020204" pitchFamily="34" charset="0"/>
              <a:buChar char="•"/>
            </a:pPr>
            <a:r>
              <a:rPr lang="en-GB" sz="1500" dirty="0"/>
              <a:t>Small Business Bonus Scheme </a:t>
            </a:r>
          </a:p>
          <a:p>
            <a:pPr marL="742950" lvl="1" indent="-285750" algn="just">
              <a:buFont typeface="Arial" panose="020B0604020202020204" pitchFamily="34" charset="0"/>
              <a:buChar char="•"/>
            </a:pPr>
            <a:r>
              <a:rPr lang="en-GB" sz="1500" dirty="0"/>
              <a:t>Rural Relief </a:t>
            </a:r>
          </a:p>
          <a:p>
            <a:pPr marL="285750" indent="-285750" algn="just">
              <a:buFont typeface="Arial" panose="020B0604020202020204" pitchFamily="34" charset="0"/>
              <a:buChar char="•"/>
            </a:pPr>
            <a:r>
              <a:rPr lang="en-GB" sz="1500" dirty="0"/>
              <a:t>Businesses can also get this grant if they have applied for Nursery Relief or Disabled Relief but are eligible for the Small Business Bonus Scheme; and</a:t>
            </a:r>
          </a:p>
          <a:p>
            <a:pPr marL="285750" indent="-285750" algn="just">
              <a:buFont typeface="Arial" panose="020B0604020202020204" pitchFamily="34" charset="0"/>
              <a:buChar char="•"/>
            </a:pPr>
            <a:r>
              <a:rPr lang="en-GB" sz="1500" dirty="0"/>
              <a:t>Businesses can only apply for one grant, even if they own multiple properties.</a:t>
            </a:r>
          </a:p>
        </p:txBody>
      </p:sp>
      <p:sp>
        <p:nvSpPr>
          <p:cNvPr id="10" name="Content Placeholder 9">
            <a:extLst>
              <a:ext uri="{FF2B5EF4-FFF2-40B4-BE49-F238E27FC236}">
                <a16:creationId xmlns:a16="http://schemas.microsoft.com/office/drawing/2014/main" id="{38B7AA69-CD07-440B-AA61-6A6B9D1FA5CD}"/>
              </a:ext>
            </a:extLst>
          </p:cNvPr>
          <p:cNvSpPr>
            <a:spLocks noGrp="1"/>
          </p:cNvSpPr>
          <p:nvPr>
            <p:ph idx="20"/>
          </p:nvPr>
        </p:nvSpPr>
        <p:spPr/>
        <p:txBody>
          <a:bodyPr/>
          <a:lstStyle/>
          <a:p>
            <a:pPr algn="ctr"/>
            <a:r>
              <a:rPr lang="en-GB" dirty="0"/>
              <a:t>What Grants Are available?</a:t>
            </a:r>
          </a:p>
        </p:txBody>
      </p:sp>
      <p:sp>
        <p:nvSpPr>
          <p:cNvPr id="30" name="Slide Number Placeholder 2">
            <a:extLst>
              <a:ext uri="{FF2B5EF4-FFF2-40B4-BE49-F238E27FC236}">
                <a16:creationId xmlns:a16="http://schemas.microsoft.com/office/drawing/2014/main" id="{2D50A6D1-466D-4D5C-A0A4-46BC37D50CF6}"/>
              </a:ext>
            </a:extLst>
          </p:cNvPr>
          <p:cNvSpPr txBox="1">
            <a:spLocks/>
          </p:cNvSpPr>
          <p:nvPr/>
        </p:nvSpPr>
        <p:spPr>
          <a:xfrm>
            <a:off x="11801394"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solidFill>
                  <a:prstClr val="white"/>
                </a:solidFill>
                <a:latin typeface="Calibri"/>
              </a:rPr>
              <a:pPr/>
              <a:t>4</a:t>
            </a:fld>
            <a:endParaRPr lang="en-US" dirty="0">
              <a:solidFill>
                <a:prstClr val="white"/>
              </a:solidFill>
              <a:latin typeface="Calibri"/>
            </a:endParaRPr>
          </a:p>
        </p:txBody>
      </p:sp>
      <p:pic>
        <p:nvPicPr>
          <p:cNvPr id="1029" name="Picture 5" descr="Image result for scottish government">
            <a:extLst>
              <a:ext uri="{FF2B5EF4-FFF2-40B4-BE49-F238E27FC236}">
                <a16:creationId xmlns:a16="http://schemas.microsoft.com/office/drawing/2014/main" id="{1B6BEF60-D18D-4D1F-BB29-1B75DBB9F8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5709" y="248083"/>
            <a:ext cx="2749595" cy="51588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Placeholder 12" descr="A close up of a sign&#10;&#10;Description automatically generated">
            <a:extLst>
              <a:ext uri="{FF2B5EF4-FFF2-40B4-BE49-F238E27FC236}">
                <a16:creationId xmlns:a16="http://schemas.microsoft.com/office/drawing/2014/main" id="{F8229340-EEB0-4139-9406-AB40E0F24DEB}"/>
              </a:ext>
            </a:extLst>
          </p:cNvPr>
          <p:cNvPicPr>
            <a:picLocks noGrp="1" noChangeAspect="1"/>
          </p:cNvPicPr>
          <p:nvPr>
            <p:ph type="pic" sz="quarter" idx="21"/>
          </p:nvPr>
        </p:nvPicPr>
        <p:blipFill>
          <a:blip r:embed="rId3">
            <a:extLst>
              <a:ext uri="{28A0092B-C50C-407E-A947-70E740481C1C}">
                <a14:useLocalDpi xmlns:a14="http://schemas.microsoft.com/office/drawing/2010/main" val="0"/>
              </a:ext>
            </a:extLst>
          </a:blip>
          <a:srcRect/>
          <a:stretch>
            <a:fillRect/>
          </a:stretch>
        </p:blipFill>
        <p:spPr/>
      </p:pic>
      <p:pic>
        <p:nvPicPr>
          <p:cNvPr id="18" name="Picture Placeholder 17" descr="A close up of a sign&#10;&#10;Description automatically generated">
            <a:extLst>
              <a:ext uri="{FF2B5EF4-FFF2-40B4-BE49-F238E27FC236}">
                <a16:creationId xmlns:a16="http://schemas.microsoft.com/office/drawing/2014/main" id="{22714E86-65FB-4A59-AD70-34C187466153}"/>
              </a:ext>
            </a:extLst>
          </p:cNvPr>
          <p:cNvPicPr>
            <a:picLocks noGrp="1" noChangeAspect="1"/>
          </p:cNvPicPr>
          <p:nvPr>
            <p:ph type="pic" sz="quarter" idx="22"/>
          </p:nvPr>
        </p:nvPicPr>
        <p:blipFill>
          <a:blip r:embed="rId3">
            <a:extLst>
              <a:ext uri="{28A0092B-C50C-407E-A947-70E740481C1C}">
                <a14:useLocalDpi xmlns:a14="http://schemas.microsoft.com/office/drawing/2010/main" val="0"/>
              </a:ext>
            </a:extLst>
          </a:blip>
          <a:srcRect l="131" r="131"/>
          <a:stretch>
            <a:fillRect/>
          </a:stretch>
        </p:blipFill>
        <p:spPr/>
      </p:pic>
      <p:sp>
        <p:nvSpPr>
          <p:cNvPr id="23" name="TextBox 22">
            <a:extLst>
              <a:ext uri="{FF2B5EF4-FFF2-40B4-BE49-F238E27FC236}">
                <a16:creationId xmlns:a16="http://schemas.microsoft.com/office/drawing/2014/main" id="{7C02BEAA-83E9-4197-969D-E97E68776469}"/>
              </a:ext>
            </a:extLst>
          </p:cNvPr>
          <p:cNvSpPr txBox="1"/>
          <p:nvPr/>
        </p:nvSpPr>
        <p:spPr>
          <a:xfrm>
            <a:off x="1512399" y="6074267"/>
            <a:ext cx="8752114" cy="369332"/>
          </a:xfrm>
          <a:prstGeom prst="rect">
            <a:avLst/>
          </a:prstGeom>
          <a:noFill/>
        </p:spPr>
        <p:txBody>
          <a:bodyPr wrap="square" rtlCol="0">
            <a:spAutoFit/>
          </a:bodyPr>
          <a:lstStyle/>
          <a:p>
            <a:pPr lvl="0" algn="ctr">
              <a:defRPr/>
            </a:pPr>
            <a:r>
              <a:rPr lang="en-GB" b="1" dirty="0"/>
              <a:t>Businesses wishing to apply from Inverclyde Council, should </a:t>
            </a:r>
            <a:r>
              <a:rPr lang="en-GB" b="1" u="sng" dirty="0">
                <a:hlinkClick r:id="rId4"/>
              </a:rPr>
              <a:t>click here</a:t>
            </a:r>
            <a:r>
              <a:rPr lang="en-GB" b="1" dirty="0"/>
              <a:t>.</a:t>
            </a:r>
            <a:endParaRPr kumimoji="0" lang="en-GB" sz="1800" b="1"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Slide Number Placeholder 2">
            <a:extLst>
              <a:ext uri="{FF2B5EF4-FFF2-40B4-BE49-F238E27FC236}">
                <a16:creationId xmlns:a16="http://schemas.microsoft.com/office/drawing/2014/main" id="{AA87BB26-3E5A-435A-A843-A439C6B2FDDF}"/>
              </a:ext>
            </a:extLst>
          </p:cNvPr>
          <p:cNvSpPr txBox="1">
            <a:spLocks/>
          </p:cNvSpPr>
          <p:nvPr/>
        </p:nvSpPr>
        <p:spPr>
          <a:xfrm>
            <a:off x="11449641" y="6434888"/>
            <a:ext cx="294460" cy="187367"/>
          </a:xfrm>
          <a:prstGeom prst="rect">
            <a:avLst/>
          </a:prstGeom>
        </p:spPr>
        <p:txBody>
          <a:bodyPr vert="horz"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z="1400" smtClean="0">
                <a:solidFill>
                  <a:prstClr val="white"/>
                </a:solidFill>
                <a:latin typeface="Calibri"/>
              </a:rPr>
              <a:pPr/>
              <a:t>4</a:t>
            </a:fld>
            <a:endParaRPr lang="en-US" sz="1400" dirty="0">
              <a:solidFill>
                <a:prstClr val="white"/>
              </a:solidFill>
              <a:latin typeface="Calibri"/>
            </a:endParaRPr>
          </a:p>
        </p:txBody>
      </p:sp>
    </p:spTree>
    <p:extLst>
      <p:ext uri="{BB962C8B-B14F-4D97-AF65-F5344CB8AC3E}">
        <p14:creationId xmlns:p14="http://schemas.microsoft.com/office/powerpoint/2010/main" val="2533965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9E3214-ED88-4527-BCBC-733F5687434B}"/>
              </a:ext>
            </a:extLst>
          </p:cNvPr>
          <p:cNvSpPr>
            <a:spLocks noGrp="1"/>
          </p:cNvSpPr>
          <p:nvPr>
            <p:ph type="title"/>
          </p:nvPr>
        </p:nvSpPr>
        <p:spPr>
          <a:xfrm>
            <a:off x="420144" y="-32521"/>
            <a:ext cx="11150600" cy="920336"/>
          </a:xfrm>
        </p:spPr>
        <p:txBody>
          <a:bodyPr/>
          <a:lstStyle/>
          <a:p>
            <a:r>
              <a:rPr lang="en-GB" dirty="0"/>
              <a:t>CBILS Scheme</a:t>
            </a:r>
          </a:p>
        </p:txBody>
      </p:sp>
      <p:sp>
        <p:nvSpPr>
          <p:cNvPr id="7" name="Content Placeholder 6">
            <a:extLst>
              <a:ext uri="{FF2B5EF4-FFF2-40B4-BE49-F238E27FC236}">
                <a16:creationId xmlns:a16="http://schemas.microsoft.com/office/drawing/2014/main" id="{41D1AF8C-ED08-4FA9-8AB9-527C1B968857}"/>
              </a:ext>
            </a:extLst>
          </p:cNvPr>
          <p:cNvSpPr>
            <a:spLocks noGrp="1"/>
          </p:cNvSpPr>
          <p:nvPr>
            <p:ph idx="1"/>
          </p:nvPr>
        </p:nvSpPr>
        <p:spPr>
          <a:xfrm>
            <a:off x="420144" y="2863158"/>
            <a:ext cx="5468312" cy="2846648"/>
          </a:xfrm>
        </p:spPr>
        <p:txBody>
          <a:bodyPr/>
          <a:lstStyle/>
          <a:p>
            <a:pPr marL="285750" indent="-285750" algn="just">
              <a:buFont typeface="Arial" panose="020B0604020202020204" pitchFamily="34" charset="0"/>
              <a:buChar char="•"/>
            </a:pPr>
            <a:r>
              <a:rPr lang="en-GB" sz="1400" dirty="0"/>
              <a:t>CBILS is a new scheme that can provide facilities of up to £5m for smaller businesses across the UK who are experiencing lost or deferred revenues, leading to disruptions to their cashflow.</a:t>
            </a:r>
          </a:p>
          <a:p>
            <a:pPr marL="285750" indent="-285750" algn="just">
              <a:buFont typeface="Arial" panose="020B0604020202020204" pitchFamily="34" charset="0"/>
              <a:buChar char="•"/>
            </a:pPr>
            <a:r>
              <a:rPr lang="en-GB" sz="1400" dirty="0"/>
              <a:t>CBILS supports a wide range of business finance products, including term loans, overdrafts, invoice finance and asset finance facilities. </a:t>
            </a:r>
          </a:p>
          <a:p>
            <a:pPr marL="285750" indent="-285750" algn="just">
              <a:buFont typeface="Arial" panose="020B0604020202020204" pitchFamily="34" charset="0"/>
              <a:buChar char="•"/>
            </a:pPr>
            <a:r>
              <a:rPr lang="en-GB" sz="1400" dirty="0"/>
              <a:t>The scheme provides the </a:t>
            </a:r>
            <a:r>
              <a:rPr lang="en-GB" sz="1400" b="1" dirty="0"/>
              <a:t>lender </a:t>
            </a:r>
            <a:r>
              <a:rPr lang="en-GB" sz="1400" dirty="0"/>
              <a:t>with a government-backed guarantee, potentially enabling a ‘no’ credit decision to become a ‘yes’; </a:t>
            </a:r>
          </a:p>
          <a:p>
            <a:pPr marL="285750" indent="-285750" algn="just">
              <a:buFont typeface="Arial" panose="020B0604020202020204" pitchFamily="34" charset="0"/>
              <a:buChar char="•"/>
            </a:pPr>
            <a:r>
              <a:rPr lang="en-GB" sz="1400" dirty="0"/>
              <a:t>Smaller businesses from all sectors can apply for the full amount of the facility. To be eligible for a facility under CBILS, an SME must:</a:t>
            </a:r>
          </a:p>
          <a:p>
            <a:pPr marL="742950" lvl="1" indent="-285750" algn="just">
              <a:buFont typeface="Arial" panose="020B0604020202020204" pitchFamily="34" charset="0"/>
              <a:buChar char="•"/>
            </a:pPr>
            <a:r>
              <a:rPr lang="en-GB" sz="1400" dirty="0"/>
              <a:t>Be UK based in its business activity, with turnover of no more than £45m per year; and</a:t>
            </a:r>
          </a:p>
          <a:p>
            <a:pPr marL="742950" lvl="1" indent="-285750" algn="just">
              <a:buFont typeface="Arial" panose="020B0604020202020204" pitchFamily="34" charset="0"/>
              <a:buChar char="•"/>
            </a:pPr>
            <a:r>
              <a:rPr lang="en-GB" sz="1400" dirty="0"/>
              <a:t>Have a borrowing proposal which, were it not for the current pandemic, would be considered viable by the lender. </a:t>
            </a:r>
          </a:p>
          <a:p>
            <a:pPr marL="285750" indent="-285750" algn="just">
              <a:buFont typeface="Arial" panose="020B0604020202020204" pitchFamily="34" charset="0"/>
              <a:buChar char="•"/>
            </a:pPr>
            <a:r>
              <a:rPr lang="en-GB" sz="1400" dirty="0"/>
              <a:t>If the lender can offer finance on normal commercial terms without the need to make use of the scheme, they will do so. </a:t>
            </a:r>
          </a:p>
        </p:txBody>
      </p:sp>
      <p:sp>
        <p:nvSpPr>
          <p:cNvPr id="8" name="Content Placeholder 7">
            <a:extLst>
              <a:ext uri="{FF2B5EF4-FFF2-40B4-BE49-F238E27FC236}">
                <a16:creationId xmlns:a16="http://schemas.microsoft.com/office/drawing/2014/main" id="{1C171622-D0AB-44FD-9ED4-6AD05377D3FB}"/>
              </a:ext>
            </a:extLst>
          </p:cNvPr>
          <p:cNvSpPr>
            <a:spLocks noGrp="1"/>
          </p:cNvSpPr>
          <p:nvPr>
            <p:ph idx="15"/>
          </p:nvPr>
        </p:nvSpPr>
        <p:spPr>
          <a:xfrm>
            <a:off x="378734" y="1792274"/>
            <a:ext cx="4450136" cy="495389"/>
          </a:xfrm>
        </p:spPr>
        <p:txBody>
          <a:bodyPr/>
          <a:lstStyle/>
          <a:p>
            <a:pPr algn="ctr"/>
            <a:endParaRPr lang="en-GB" dirty="0"/>
          </a:p>
          <a:p>
            <a:pPr algn="ctr"/>
            <a:r>
              <a:rPr lang="en-GB" dirty="0"/>
              <a:t>What Is the Coronavirus Business interruption loan scheme?</a:t>
            </a:r>
          </a:p>
        </p:txBody>
      </p:sp>
      <p:sp>
        <p:nvSpPr>
          <p:cNvPr id="9" name="Content Placeholder 8">
            <a:extLst>
              <a:ext uri="{FF2B5EF4-FFF2-40B4-BE49-F238E27FC236}">
                <a16:creationId xmlns:a16="http://schemas.microsoft.com/office/drawing/2014/main" id="{263EFC63-CA74-444B-B9F0-1E3138DF8455}"/>
              </a:ext>
            </a:extLst>
          </p:cNvPr>
          <p:cNvSpPr>
            <a:spLocks noGrp="1"/>
          </p:cNvSpPr>
          <p:nvPr>
            <p:ph idx="19"/>
          </p:nvPr>
        </p:nvSpPr>
        <p:spPr>
          <a:xfrm>
            <a:off x="6210300" y="1648186"/>
            <a:ext cx="5885554" cy="2834508"/>
          </a:xfrm>
        </p:spPr>
        <p:txBody>
          <a:bodyPr/>
          <a:lstStyle/>
          <a:p>
            <a:pPr marL="171450" indent="-171450">
              <a:buFont typeface="Arial" panose="020B0604020202020204" pitchFamily="34" charset="0"/>
              <a:buChar char="•"/>
            </a:pPr>
            <a:r>
              <a:rPr lang="en-GB" sz="1200" b="1" dirty="0"/>
              <a:t>Up to £5m facility:</a:t>
            </a:r>
            <a:r>
              <a:rPr lang="en-GB" sz="1200" dirty="0"/>
              <a:t> The maximum value of a facility provided under the scheme will be £5m, available on repayment terms of up to 6 years. </a:t>
            </a:r>
          </a:p>
          <a:p>
            <a:pPr marL="171450" indent="-171450" algn="just">
              <a:buFont typeface="Arial" panose="020B0604020202020204" pitchFamily="34" charset="0"/>
              <a:buChar char="•"/>
            </a:pPr>
            <a:r>
              <a:rPr lang="en-GB" sz="1200" b="1" dirty="0"/>
              <a:t>80% guarantee</a:t>
            </a:r>
            <a:r>
              <a:rPr lang="en-GB" sz="1200" dirty="0"/>
              <a:t>: The scheme provides the lender with a government-backed, partial guarantee (80%) against the outstanding facility balance, subject to an overall cap.</a:t>
            </a:r>
          </a:p>
          <a:p>
            <a:pPr marL="171450" indent="-171450" algn="just">
              <a:buFont typeface="Arial" panose="020B0604020202020204" pitchFamily="34" charset="0"/>
              <a:buChar char="•"/>
            </a:pPr>
            <a:r>
              <a:rPr lang="en-GB" sz="1200" b="1" dirty="0"/>
              <a:t>No guarantee fee for SMEs to access the scheme</a:t>
            </a:r>
            <a:r>
              <a:rPr lang="en-GB" sz="1200" dirty="0"/>
              <a:t>: No fee for smaller businesses. </a:t>
            </a:r>
          </a:p>
          <a:p>
            <a:pPr marL="171450" indent="-171450" algn="just">
              <a:buFont typeface="Arial" panose="020B0604020202020204" pitchFamily="34" charset="0"/>
              <a:buChar char="•"/>
            </a:pPr>
            <a:r>
              <a:rPr lang="en-GB" sz="1200" b="1" dirty="0"/>
              <a:t>Interest and fees paid by Government for 12 months</a:t>
            </a:r>
            <a:r>
              <a:rPr lang="en-GB" sz="1200" dirty="0"/>
              <a:t>: The Government will make a Business Interruption Payment to cover the first 12 months of interest payments and any lender-levied fees, so smaller businesses will benefit from no upfront costs and lower initial repayments. </a:t>
            </a:r>
          </a:p>
          <a:p>
            <a:pPr marL="171450" indent="-171450" algn="just">
              <a:buFont typeface="Arial" panose="020B0604020202020204" pitchFamily="34" charset="0"/>
              <a:buChar char="•"/>
            </a:pPr>
            <a:r>
              <a:rPr lang="en-GB" sz="1200" b="1" dirty="0"/>
              <a:t>Finance terms</a:t>
            </a:r>
            <a:r>
              <a:rPr lang="en-GB" sz="1200" dirty="0"/>
              <a:t>: Finance terms are up to six years for term loans and asset finance facilities. For overdrafts and invoice finance, terms will be up to 3 years. </a:t>
            </a:r>
          </a:p>
          <a:p>
            <a:pPr marL="171450" indent="-171450" algn="just">
              <a:buFont typeface="Arial" panose="020B0604020202020204" pitchFamily="34" charset="0"/>
              <a:buChar char="•"/>
            </a:pPr>
            <a:r>
              <a:rPr lang="en-GB" sz="1200" b="1" dirty="0"/>
              <a:t>Security: </a:t>
            </a:r>
            <a:r>
              <a:rPr lang="en-GB" sz="1200" dirty="0"/>
              <a:t>At the discretion of the lender, the scheme may be used for unsecured lending for facilities of £250,000 and under.</a:t>
            </a:r>
          </a:p>
          <a:p>
            <a:pPr marL="171450" indent="-171450" algn="just">
              <a:buFont typeface="Arial" panose="020B0604020202020204" pitchFamily="34" charset="0"/>
              <a:buChar char="•"/>
            </a:pPr>
            <a:r>
              <a:rPr lang="en-GB" sz="1200" b="1" dirty="0"/>
              <a:t>The borrower always remains 100% liable for the debt. </a:t>
            </a:r>
            <a:endParaRPr lang="en-GB" sz="1200" dirty="0"/>
          </a:p>
        </p:txBody>
      </p:sp>
      <p:sp>
        <p:nvSpPr>
          <p:cNvPr id="10" name="Content Placeholder 9">
            <a:extLst>
              <a:ext uri="{FF2B5EF4-FFF2-40B4-BE49-F238E27FC236}">
                <a16:creationId xmlns:a16="http://schemas.microsoft.com/office/drawing/2014/main" id="{38B7AA69-CD07-440B-AA61-6A6B9D1FA5CD}"/>
              </a:ext>
            </a:extLst>
          </p:cNvPr>
          <p:cNvSpPr>
            <a:spLocks noGrp="1"/>
          </p:cNvSpPr>
          <p:nvPr>
            <p:ph idx="20"/>
          </p:nvPr>
        </p:nvSpPr>
        <p:spPr/>
        <p:txBody>
          <a:bodyPr/>
          <a:lstStyle/>
          <a:p>
            <a:pPr algn="ctr"/>
            <a:r>
              <a:rPr lang="en-GB" dirty="0"/>
              <a:t>Scheme features</a:t>
            </a:r>
          </a:p>
        </p:txBody>
      </p:sp>
      <p:sp>
        <p:nvSpPr>
          <p:cNvPr id="13" name="TextBox 12">
            <a:extLst>
              <a:ext uri="{FF2B5EF4-FFF2-40B4-BE49-F238E27FC236}">
                <a16:creationId xmlns:a16="http://schemas.microsoft.com/office/drawing/2014/main" id="{1D1D6AD3-8D93-4928-B686-01370750F54A}"/>
              </a:ext>
            </a:extLst>
          </p:cNvPr>
          <p:cNvSpPr txBox="1"/>
          <p:nvPr/>
        </p:nvSpPr>
        <p:spPr>
          <a:xfrm>
            <a:off x="6210300" y="5935019"/>
            <a:ext cx="5145817"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b="1" dirty="0">
                <a:solidFill>
                  <a:prstClr val="black"/>
                </a:solidFill>
                <a:latin typeface="Calibri"/>
              </a:rPr>
              <a:t>To apply and further information – </a:t>
            </a:r>
            <a:r>
              <a:rPr lang="en-GB" b="1" u="sng" dirty="0">
                <a:solidFill>
                  <a:prstClr val="black"/>
                </a:solidFill>
                <a:latin typeface="Calibri"/>
                <a:hlinkClick r:id="rId2"/>
              </a:rPr>
              <a:t>click here</a:t>
            </a:r>
            <a:r>
              <a:rPr lang="en-GB" b="1" dirty="0">
                <a:solidFill>
                  <a:prstClr val="black"/>
                </a:solidFill>
                <a:latin typeface="Calibri"/>
              </a:rPr>
              <a:t>.</a:t>
            </a:r>
            <a:endParaRPr kumimoji="0" lang="en-GB" sz="1800" b="1" i="0" u="none" strike="noStrike" kern="1200" cap="none" spc="0" normalizeH="0" baseline="0" noProof="0" dirty="0">
              <a:ln>
                <a:noFill/>
              </a:ln>
              <a:solidFill>
                <a:prstClr val="black"/>
              </a:solidFill>
              <a:effectLst/>
              <a:uLnTx/>
              <a:uFillTx/>
              <a:latin typeface="Calibri"/>
              <a:ea typeface="+mn-ea"/>
              <a:cs typeface="+mn-cs"/>
            </a:endParaRPr>
          </a:p>
        </p:txBody>
      </p:sp>
      <p:sp>
        <p:nvSpPr>
          <p:cNvPr id="30" name="Slide Number Placeholder 2">
            <a:extLst>
              <a:ext uri="{FF2B5EF4-FFF2-40B4-BE49-F238E27FC236}">
                <a16:creationId xmlns:a16="http://schemas.microsoft.com/office/drawing/2014/main" id="{2D50A6D1-466D-4D5C-A0A4-46BC37D50CF6}"/>
              </a:ext>
            </a:extLst>
          </p:cNvPr>
          <p:cNvSpPr txBox="1">
            <a:spLocks/>
          </p:cNvSpPr>
          <p:nvPr/>
        </p:nvSpPr>
        <p:spPr>
          <a:xfrm>
            <a:off x="11801394"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solidFill>
                  <a:prstClr val="white"/>
                </a:solidFill>
                <a:latin typeface="Calibri"/>
              </a:rPr>
              <a:pPr/>
              <a:t>5</a:t>
            </a:fld>
            <a:endParaRPr lang="en-US" dirty="0">
              <a:solidFill>
                <a:prstClr val="white"/>
              </a:solidFill>
              <a:latin typeface="Calibri"/>
            </a:endParaRPr>
          </a:p>
        </p:txBody>
      </p:sp>
      <p:pic>
        <p:nvPicPr>
          <p:cNvPr id="19" name="Picture Placeholder 18" descr="A picture containing drawing&#10;&#10;Description automatically generated">
            <a:extLst>
              <a:ext uri="{FF2B5EF4-FFF2-40B4-BE49-F238E27FC236}">
                <a16:creationId xmlns:a16="http://schemas.microsoft.com/office/drawing/2014/main" id="{D0BAF909-819B-465A-AAA6-391A1C02AC12}"/>
              </a:ext>
            </a:extLst>
          </p:cNvPr>
          <p:cNvPicPr>
            <a:picLocks noGrp="1" noChangeAspect="1"/>
          </p:cNvPicPr>
          <p:nvPr>
            <p:ph type="pic" sz="quarter" idx="21"/>
          </p:nvPr>
        </p:nvPicPr>
        <p:blipFill>
          <a:blip r:embed="rId3">
            <a:extLst>
              <a:ext uri="{28A0092B-C50C-407E-A947-70E740481C1C}">
                <a14:useLocalDpi xmlns:a14="http://schemas.microsoft.com/office/drawing/2010/main" val="0"/>
              </a:ext>
            </a:extLst>
          </a:blip>
          <a:srcRect/>
          <a:stretch>
            <a:fillRect/>
          </a:stretch>
        </p:blipFill>
        <p:spPr/>
      </p:pic>
      <p:pic>
        <p:nvPicPr>
          <p:cNvPr id="45" name="Picture Placeholder 44" descr="A picture containing drawing&#10;&#10;Description automatically generated">
            <a:extLst>
              <a:ext uri="{FF2B5EF4-FFF2-40B4-BE49-F238E27FC236}">
                <a16:creationId xmlns:a16="http://schemas.microsoft.com/office/drawing/2014/main" id="{9E571236-31CF-4FA7-91B4-B831FE40AFAC}"/>
              </a:ext>
            </a:extLst>
          </p:cNvPr>
          <p:cNvPicPr>
            <a:picLocks noGrp="1" noChangeAspect="1"/>
          </p:cNvPicPr>
          <p:nvPr>
            <p:ph type="pic" sz="quarter" idx="22"/>
          </p:nvPr>
        </p:nvPicPr>
        <p:blipFill>
          <a:blip r:embed="rId3">
            <a:extLst>
              <a:ext uri="{28A0092B-C50C-407E-A947-70E740481C1C}">
                <a14:useLocalDpi xmlns:a14="http://schemas.microsoft.com/office/drawing/2010/main" val="0"/>
              </a:ext>
            </a:extLst>
          </a:blip>
          <a:srcRect l="131" r="131"/>
          <a:stretch>
            <a:fillRect/>
          </a:stretch>
        </p:blipFill>
        <p:spPr/>
      </p:pic>
      <p:pic>
        <p:nvPicPr>
          <p:cNvPr id="47" name="Picture 46" descr="A close up of a sign&#10;&#10;Description automatically generated">
            <a:extLst>
              <a:ext uri="{FF2B5EF4-FFF2-40B4-BE49-F238E27FC236}">
                <a16:creationId xmlns:a16="http://schemas.microsoft.com/office/drawing/2014/main" id="{4AA50AED-6F2A-4158-8517-3270AFC82C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48277" y="183943"/>
            <a:ext cx="1362320" cy="487408"/>
          </a:xfrm>
          <a:prstGeom prst="rect">
            <a:avLst/>
          </a:prstGeom>
        </p:spPr>
      </p:pic>
      <p:sp>
        <p:nvSpPr>
          <p:cNvPr id="12" name="Slide Number Placeholder 2">
            <a:extLst>
              <a:ext uri="{FF2B5EF4-FFF2-40B4-BE49-F238E27FC236}">
                <a16:creationId xmlns:a16="http://schemas.microsoft.com/office/drawing/2014/main" id="{A7AFC90E-44D6-40D1-B1FC-E25B8E751487}"/>
              </a:ext>
            </a:extLst>
          </p:cNvPr>
          <p:cNvSpPr txBox="1">
            <a:spLocks/>
          </p:cNvSpPr>
          <p:nvPr/>
        </p:nvSpPr>
        <p:spPr>
          <a:xfrm>
            <a:off x="11449641" y="6434888"/>
            <a:ext cx="294460" cy="187367"/>
          </a:xfrm>
          <a:prstGeom prst="rect">
            <a:avLst/>
          </a:prstGeom>
        </p:spPr>
        <p:txBody>
          <a:bodyPr vert="horz"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z="1400" smtClean="0">
                <a:solidFill>
                  <a:prstClr val="white"/>
                </a:solidFill>
                <a:latin typeface="Calibri"/>
              </a:rPr>
              <a:pPr/>
              <a:t>5</a:t>
            </a:fld>
            <a:endParaRPr lang="en-US" sz="1400" dirty="0">
              <a:solidFill>
                <a:prstClr val="white"/>
              </a:solidFill>
              <a:latin typeface="Calibri"/>
            </a:endParaRPr>
          </a:p>
        </p:txBody>
      </p:sp>
    </p:spTree>
    <p:extLst>
      <p:ext uri="{BB962C8B-B14F-4D97-AF65-F5344CB8AC3E}">
        <p14:creationId xmlns:p14="http://schemas.microsoft.com/office/powerpoint/2010/main" val="4284181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9E3214-ED88-4527-BCBC-733F5687434B}"/>
              </a:ext>
            </a:extLst>
          </p:cNvPr>
          <p:cNvSpPr>
            <a:spLocks noGrp="1"/>
          </p:cNvSpPr>
          <p:nvPr>
            <p:ph type="title"/>
          </p:nvPr>
        </p:nvSpPr>
        <p:spPr>
          <a:xfrm>
            <a:off x="420144" y="-32521"/>
            <a:ext cx="11150600" cy="920336"/>
          </a:xfrm>
        </p:spPr>
        <p:txBody>
          <a:bodyPr/>
          <a:lstStyle/>
          <a:p>
            <a:r>
              <a:rPr lang="en-GB" dirty="0"/>
              <a:t>Third sector resilience fund</a:t>
            </a:r>
          </a:p>
        </p:txBody>
      </p:sp>
      <p:sp>
        <p:nvSpPr>
          <p:cNvPr id="7" name="Content Placeholder 6">
            <a:extLst>
              <a:ext uri="{FF2B5EF4-FFF2-40B4-BE49-F238E27FC236}">
                <a16:creationId xmlns:a16="http://schemas.microsoft.com/office/drawing/2014/main" id="{41D1AF8C-ED08-4FA9-8AB9-527C1B968857}"/>
              </a:ext>
            </a:extLst>
          </p:cNvPr>
          <p:cNvSpPr>
            <a:spLocks noGrp="1"/>
          </p:cNvSpPr>
          <p:nvPr>
            <p:ph idx="1"/>
          </p:nvPr>
        </p:nvSpPr>
        <p:spPr>
          <a:xfrm>
            <a:off x="420144" y="2863158"/>
            <a:ext cx="5468312" cy="2846648"/>
          </a:xfrm>
        </p:spPr>
        <p:txBody>
          <a:bodyPr/>
          <a:lstStyle/>
          <a:p>
            <a:pPr marL="285750" indent="-285750" algn="just">
              <a:buFont typeface="Arial" panose="020B0604020202020204" pitchFamily="34" charset="0"/>
              <a:buChar char="•"/>
            </a:pPr>
            <a:r>
              <a:rPr lang="en-GB" sz="1300" dirty="0"/>
              <a:t>The Third Sector Resilience Fund (TSRF) is a £20m emergency fund for charities, community groups, social enterprises and voluntary organisations working in Scotland. </a:t>
            </a:r>
          </a:p>
          <a:p>
            <a:pPr marL="285750" indent="-285750" algn="just">
              <a:buFont typeface="Arial" panose="020B0604020202020204" pitchFamily="34" charset="0"/>
              <a:buChar char="•"/>
            </a:pPr>
            <a:r>
              <a:rPr lang="en-GB" sz="1300" dirty="0"/>
              <a:t>The fund will support organisations that already deliver services and products but find themselves in financial difficulties directly as a result of the coronavirus pandemic. </a:t>
            </a:r>
          </a:p>
          <a:p>
            <a:pPr marL="285750" indent="-285750" algn="just">
              <a:buFont typeface="Arial" panose="020B0604020202020204" pitchFamily="34" charset="0"/>
              <a:buChar char="•"/>
            </a:pPr>
            <a:r>
              <a:rPr lang="en-GB" sz="1300" dirty="0"/>
              <a:t>The primary intention of the fund is to help third sector organisations to stabilise and manage cash flows over this difficult period.</a:t>
            </a:r>
          </a:p>
          <a:p>
            <a:pPr marL="285750" indent="-285750" algn="just">
              <a:buFont typeface="Arial" panose="020B0604020202020204" pitchFamily="34" charset="0"/>
              <a:buChar char="•"/>
            </a:pPr>
            <a:r>
              <a:rPr lang="en-GB" sz="1300" dirty="0"/>
              <a:t>The Fund will be delivered by Firstport, Social Investment Scotland and the Corra Foundation and will provide grants between £5,000-£100,000. </a:t>
            </a:r>
          </a:p>
          <a:p>
            <a:pPr marL="285750" indent="-285750" algn="just">
              <a:buFont typeface="Arial" panose="020B0604020202020204" pitchFamily="34" charset="0"/>
              <a:buChar char="•"/>
            </a:pPr>
            <a:r>
              <a:rPr lang="en-GB" sz="1300" dirty="0"/>
              <a:t>In addition there will be up to a further £5m available in fully flexible, 0% interest loans starting at £50,000. </a:t>
            </a:r>
          </a:p>
          <a:p>
            <a:pPr marL="285750" indent="-285750" algn="just">
              <a:buFont typeface="Arial" panose="020B0604020202020204" pitchFamily="34" charset="0"/>
              <a:buChar char="•"/>
            </a:pPr>
            <a:r>
              <a:rPr lang="en-GB" sz="1300" dirty="0"/>
              <a:t>The fund will be complemented by specialist business advice from Just Enterprise to help grant recipients maximise the impact of the financial support.</a:t>
            </a:r>
          </a:p>
        </p:txBody>
      </p:sp>
      <p:sp>
        <p:nvSpPr>
          <p:cNvPr id="8" name="Content Placeholder 7">
            <a:extLst>
              <a:ext uri="{FF2B5EF4-FFF2-40B4-BE49-F238E27FC236}">
                <a16:creationId xmlns:a16="http://schemas.microsoft.com/office/drawing/2014/main" id="{1C171622-D0AB-44FD-9ED4-6AD05377D3FB}"/>
              </a:ext>
            </a:extLst>
          </p:cNvPr>
          <p:cNvSpPr>
            <a:spLocks noGrp="1"/>
          </p:cNvSpPr>
          <p:nvPr>
            <p:ph idx="15"/>
          </p:nvPr>
        </p:nvSpPr>
        <p:spPr>
          <a:xfrm>
            <a:off x="378734" y="1792274"/>
            <a:ext cx="4450136" cy="495389"/>
          </a:xfrm>
        </p:spPr>
        <p:txBody>
          <a:bodyPr/>
          <a:lstStyle/>
          <a:p>
            <a:pPr algn="ctr"/>
            <a:endParaRPr lang="en-GB" dirty="0"/>
          </a:p>
          <a:p>
            <a:pPr algn="ctr"/>
            <a:r>
              <a:rPr lang="en-GB" dirty="0"/>
              <a:t>What Is the third sector resilience Fund?</a:t>
            </a:r>
          </a:p>
        </p:txBody>
      </p:sp>
      <p:sp>
        <p:nvSpPr>
          <p:cNvPr id="9" name="Content Placeholder 8">
            <a:extLst>
              <a:ext uri="{FF2B5EF4-FFF2-40B4-BE49-F238E27FC236}">
                <a16:creationId xmlns:a16="http://schemas.microsoft.com/office/drawing/2014/main" id="{263EFC63-CA74-444B-B9F0-1E3138DF8455}"/>
              </a:ext>
            </a:extLst>
          </p:cNvPr>
          <p:cNvSpPr>
            <a:spLocks noGrp="1"/>
          </p:cNvSpPr>
          <p:nvPr>
            <p:ph idx="19"/>
          </p:nvPr>
        </p:nvSpPr>
        <p:spPr>
          <a:xfrm>
            <a:off x="6201591" y="1744229"/>
            <a:ext cx="5885554" cy="2834508"/>
          </a:xfrm>
        </p:spPr>
        <p:txBody>
          <a:bodyPr/>
          <a:lstStyle/>
          <a:p>
            <a:r>
              <a:rPr lang="en-GB" sz="1300" dirty="0"/>
              <a:t>To be eligible, interested organisations must be:</a:t>
            </a:r>
          </a:p>
          <a:p>
            <a:pPr marL="285750" indent="-285750">
              <a:buFont typeface="Arial" panose="020B0604020202020204" pitchFamily="34" charset="0"/>
              <a:buChar char="•"/>
            </a:pPr>
            <a:r>
              <a:rPr lang="en-GB" sz="1300" dirty="0"/>
              <a:t>A charity, social enterprise or voluntary organisation based in Scotland and/or primarily delivering services/activities in Scottish communities;</a:t>
            </a:r>
          </a:p>
          <a:p>
            <a:pPr marL="285750" indent="-285750">
              <a:buFont typeface="Arial" panose="020B0604020202020204" pitchFamily="34" charset="0"/>
              <a:buChar char="•"/>
            </a:pPr>
            <a:r>
              <a:rPr lang="en-GB" sz="1300" dirty="0"/>
              <a:t>Already delivering those products or services prior to March 2020; </a:t>
            </a:r>
          </a:p>
          <a:p>
            <a:pPr marL="285750" indent="-285750">
              <a:buFont typeface="Arial" panose="020B0604020202020204" pitchFamily="34" charset="0"/>
              <a:buChar char="•"/>
            </a:pPr>
            <a:r>
              <a:rPr lang="en-GB" sz="1300" dirty="0"/>
              <a:t>Needing funding to stabilise cashflows directly as a result of the impact of COVID-19, as opposed to pre-existing financial difficulties,</a:t>
            </a:r>
          </a:p>
          <a:p>
            <a:pPr marL="285750" indent="-285750">
              <a:buFont typeface="Arial" panose="020B0604020202020204" pitchFamily="34" charset="0"/>
              <a:buChar char="•"/>
            </a:pPr>
            <a:r>
              <a:rPr lang="en-GB" sz="1300" dirty="0"/>
              <a:t>Interested applicants are encouraged to read the fund’s guidance notes and FAQs prior to starting an application; </a:t>
            </a:r>
          </a:p>
          <a:p>
            <a:pPr marL="285750" indent="-285750">
              <a:buFont typeface="Arial" panose="020B0604020202020204" pitchFamily="34" charset="0"/>
              <a:buChar char="•"/>
            </a:pPr>
            <a:r>
              <a:rPr lang="en-GB" sz="1300" dirty="0"/>
              <a:t>In order to apply, organisations must complete a short eligibility checker to assess their suitability for the fund; and</a:t>
            </a:r>
          </a:p>
          <a:p>
            <a:pPr marL="285750" indent="-285750">
              <a:buFont typeface="Arial" panose="020B0604020202020204" pitchFamily="34" charset="0"/>
              <a:buChar char="•"/>
            </a:pPr>
            <a:r>
              <a:rPr lang="en-GB" sz="1300" dirty="0"/>
              <a:t>Based on the answers provided, interested applicants will be directed to the correct application form depending on their needs or signposted to other sources of relevant funding/support.</a:t>
            </a:r>
          </a:p>
        </p:txBody>
      </p:sp>
      <p:sp>
        <p:nvSpPr>
          <p:cNvPr id="10" name="Content Placeholder 9">
            <a:extLst>
              <a:ext uri="{FF2B5EF4-FFF2-40B4-BE49-F238E27FC236}">
                <a16:creationId xmlns:a16="http://schemas.microsoft.com/office/drawing/2014/main" id="{38B7AA69-CD07-440B-AA61-6A6B9D1FA5CD}"/>
              </a:ext>
            </a:extLst>
          </p:cNvPr>
          <p:cNvSpPr>
            <a:spLocks noGrp="1"/>
          </p:cNvSpPr>
          <p:nvPr>
            <p:ph idx="20"/>
          </p:nvPr>
        </p:nvSpPr>
        <p:spPr/>
        <p:txBody>
          <a:bodyPr/>
          <a:lstStyle/>
          <a:p>
            <a:pPr algn="ctr"/>
            <a:r>
              <a:rPr lang="en-GB" dirty="0"/>
              <a:t>Who is eligible</a:t>
            </a:r>
          </a:p>
        </p:txBody>
      </p:sp>
      <p:sp>
        <p:nvSpPr>
          <p:cNvPr id="13" name="TextBox 12">
            <a:extLst>
              <a:ext uri="{FF2B5EF4-FFF2-40B4-BE49-F238E27FC236}">
                <a16:creationId xmlns:a16="http://schemas.microsoft.com/office/drawing/2014/main" id="{1D1D6AD3-8D93-4928-B686-01370750F54A}"/>
              </a:ext>
            </a:extLst>
          </p:cNvPr>
          <p:cNvSpPr txBox="1"/>
          <p:nvPr/>
        </p:nvSpPr>
        <p:spPr>
          <a:xfrm>
            <a:off x="6096001" y="5896313"/>
            <a:ext cx="4998720" cy="646331"/>
          </a:xfrm>
          <a:prstGeom prst="rect">
            <a:avLst/>
          </a:prstGeom>
          <a:noFill/>
        </p:spPr>
        <p:txBody>
          <a:bodyPr wrap="square" rtlCol="0">
            <a:spAutoFit/>
          </a:bodyPr>
          <a:lstStyle/>
          <a:p>
            <a:pPr lvl="0" algn="ctr">
              <a:defRPr/>
            </a:pPr>
            <a:r>
              <a:rPr lang="en-GB" b="1" dirty="0">
                <a:solidFill>
                  <a:prstClr val="black"/>
                </a:solidFill>
                <a:latin typeface="Calibri"/>
              </a:rPr>
              <a:t>To </a:t>
            </a:r>
            <a:r>
              <a:rPr lang="en-GB" b="1" dirty="0"/>
              <a:t>find out if your organisation could be successful in gaining support from this fund please </a:t>
            </a:r>
            <a:r>
              <a:rPr lang="en-GB" b="1" u="sng" dirty="0">
                <a:solidFill>
                  <a:prstClr val="black"/>
                </a:solidFill>
                <a:latin typeface="Calibri"/>
                <a:hlinkClick r:id="rId2"/>
              </a:rPr>
              <a:t>click here</a:t>
            </a:r>
            <a:r>
              <a:rPr lang="en-GB" b="1" dirty="0">
                <a:solidFill>
                  <a:prstClr val="black"/>
                </a:solidFill>
                <a:latin typeface="Calibri"/>
              </a:rPr>
              <a:t>.</a:t>
            </a:r>
            <a:endParaRPr kumimoji="0" lang="en-GB" sz="1800" b="1" i="0" u="none" strike="noStrike" kern="1200" cap="none" spc="0" normalizeH="0" baseline="0" noProof="0" dirty="0">
              <a:ln>
                <a:noFill/>
              </a:ln>
              <a:solidFill>
                <a:prstClr val="black"/>
              </a:solidFill>
              <a:effectLst/>
              <a:uLnTx/>
              <a:uFillTx/>
              <a:latin typeface="Calibri"/>
              <a:ea typeface="+mn-ea"/>
              <a:cs typeface="+mn-cs"/>
            </a:endParaRPr>
          </a:p>
        </p:txBody>
      </p:sp>
      <p:sp>
        <p:nvSpPr>
          <p:cNvPr id="30" name="Slide Number Placeholder 2">
            <a:extLst>
              <a:ext uri="{FF2B5EF4-FFF2-40B4-BE49-F238E27FC236}">
                <a16:creationId xmlns:a16="http://schemas.microsoft.com/office/drawing/2014/main" id="{2D50A6D1-466D-4D5C-A0A4-46BC37D50CF6}"/>
              </a:ext>
            </a:extLst>
          </p:cNvPr>
          <p:cNvSpPr txBox="1">
            <a:spLocks/>
          </p:cNvSpPr>
          <p:nvPr/>
        </p:nvSpPr>
        <p:spPr>
          <a:xfrm>
            <a:off x="11801394"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solidFill>
                  <a:prstClr val="white"/>
                </a:solidFill>
                <a:latin typeface="Calibri"/>
              </a:rPr>
              <a:pPr/>
              <a:t>6</a:t>
            </a:fld>
            <a:endParaRPr lang="en-US" dirty="0">
              <a:solidFill>
                <a:prstClr val="white"/>
              </a:solidFill>
              <a:latin typeface="Calibri"/>
            </a:endParaRPr>
          </a:p>
        </p:txBody>
      </p:sp>
      <p:pic>
        <p:nvPicPr>
          <p:cNvPr id="19" name="Picture Placeholder 18">
            <a:extLst>
              <a:ext uri="{FF2B5EF4-FFF2-40B4-BE49-F238E27FC236}">
                <a16:creationId xmlns:a16="http://schemas.microsoft.com/office/drawing/2014/main" id="{D0BAF909-819B-465A-AAA6-391A1C02AC12}"/>
              </a:ext>
            </a:extLst>
          </p:cNvPr>
          <p:cNvPicPr>
            <a:picLocks noGrp="1" noChangeAspect="1"/>
          </p:cNvPicPr>
          <p:nvPr>
            <p:ph type="pic" sz="quarter" idx="21"/>
          </p:nvPr>
        </p:nvPicPr>
        <p:blipFill>
          <a:blip r:embed="rId3">
            <a:extLst>
              <a:ext uri="{28A0092B-C50C-407E-A947-70E740481C1C}">
                <a14:useLocalDpi xmlns:a14="http://schemas.microsoft.com/office/drawing/2010/main" val="0"/>
              </a:ext>
            </a:extLst>
          </a:blip>
          <a:srcRect/>
          <a:stretch/>
        </p:blipFill>
        <p:spPr>
          <a:xfrm>
            <a:off x="5282969" y="1850968"/>
            <a:ext cx="605487" cy="605487"/>
          </a:xfrm>
        </p:spPr>
      </p:pic>
      <p:pic>
        <p:nvPicPr>
          <p:cNvPr id="45" name="Picture Placeholder 44">
            <a:extLst>
              <a:ext uri="{FF2B5EF4-FFF2-40B4-BE49-F238E27FC236}">
                <a16:creationId xmlns:a16="http://schemas.microsoft.com/office/drawing/2014/main" id="{9E571236-31CF-4FA7-91B4-B831FE40AFAC}"/>
              </a:ext>
            </a:extLst>
          </p:cNvPr>
          <p:cNvPicPr>
            <a:picLocks noGrp="1" noChangeAspect="1"/>
          </p:cNvPicPr>
          <p:nvPr>
            <p:ph type="pic" sz="quarter" idx="22"/>
          </p:nvPr>
        </p:nvPicPr>
        <p:blipFill>
          <a:blip r:embed="rId3">
            <a:extLst>
              <a:ext uri="{28A0092B-C50C-407E-A947-70E740481C1C}">
                <a14:useLocalDpi xmlns:a14="http://schemas.microsoft.com/office/drawing/2010/main" val="0"/>
              </a:ext>
            </a:extLst>
          </a:blip>
          <a:srcRect/>
          <a:stretch/>
        </p:blipFill>
        <p:spPr>
          <a:xfrm>
            <a:off x="6298782" y="4906113"/>
            <a:ext cx="605487" cy="605487"/>
          </a:xfrm>
        </p:spPr>
      </p:pic>
      <p:pic>
        <p:nvPicPr>
          <p:cNvPr id="47" name="Picture 46">
            <a:extLst>
              <a:ext uri="{FF2B5EF4-FFF2-40B4-BE49-F238E27FC236}">
                <a16:creationId xmlns:a16="http://schemas.microsoft.com/office/drawing/2014/main" id="{4AA50AED-6F2A-4158-8517-3270AFC82C97}"/>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9361715" y="141530"/>
            <a:ext cx="928898" cy="643348"/>
          </a:xfrm>
          <a:prstGeom prst="rect">
            <a:avLst/>
          </a:prstGeom>
        </p:spPr>
      </p:pic>
      <p:sp>
        <p:nvSpPr>
          <p:cNvPr id="12" name="Slide Number Placeholder 2">
            <a:extLst>
              <a:ext uri="{FF2B5EF4-FFF2-40B4-BE49-F238E27FC236}">
                <a16:creationId xmlns:a16="http://schemas.microsoft.com/office/drawing/2014/main" id="{A7AFC90E-44D6-40D1-B1FC-E25B8E751487}"/>
              </a:ext>
            </a:extLst>
          </p:cNvPr>
          <p:cNvSpPr txBox="1">
            <a:spLocks/>
          </p:cNvSpPr>
          <p:nvPr/>
        </p:nvSpPr>
        <p:spPr>
          <a:xfrm>
            <a:off x="11449641" y="6434888"/>
            <a:ext cx="294460" cy="187367"/>
          </a:xfrm>
          <a:prstGeom prst="rect">
            <a:avLst/>
          </a:prstGeom>
        </p:spPr>
        <p:txBody>
          <a:bodyPr vert="horz"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z="1400" smtClean="0">
                <a:solidFill>
                  <a:prstClr val="white"/>
                </a:solidFill>
                <a:latin typeface="Calibri"/>
              </a:rPr>
              <a:pPr/>
              <a:t>6</a:t>
            </a:fld>
            <a:endParaRPr lang="en-US" sz="1400" dirty="0">
              <a:solidFill>
                <a:prstClr val="white"/>
              </a:solidFill>
              <a:latin typeface="Calibri"/>
            </a:endParaRPr>
          </a:p>
        </p:txBody>
      </p:sp>
    </p:spTree>
    <p:extLst>
      <p:ext uri="{BB962C8B-B14F-4D97-AF65-F5344CB8AC3E}">
        <p14:creationId xmlns:p14="http://schemas.microsoft.com/office/powerpoint/2010/main" val="3808663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9E3214-ED88-4527-BCBC-733F5687434B}"/>
              </a:ext>
            </a:extLst>
          </p:cNvPr>
          <p:cNvSpPr>
            <a:spLocks noGrp="1"/>
          </p:cNvSpPr>
          <p:nvPr>
            <p:ph type="title"/>
          </p:nvPr>
        </p:nvSpPr>
        <p:spPr>
          <a:xfrm>
            <a:off x="420144" y="-32521"/>
            <a:ext cx="11150600" cy="920336"/>
          </a:xfrm>
        </p:spPr>
        <p:txBody>
          <a:bodyPr/>
          <a:lstStyle/>
          <a:p>
            <a:r>
              <a:rPr lang="en-GB" dirty="0"/>
              <a:t>Deferring VAT and income tax</a:t>
            </a:r>
          </a:p>
        </p:txBody>
      </p:sp>
      <p:sp>
        <p:nvSpPr>
          <p:cNvPr id="7" name="Content Placeholder 6">
            <a:extLst>
              <a:ext uri="{FF2B5EF4-FFF2-40B4-BE49-F238E27FC236}">
                <a16:creationId xmlns:a16="http://schemas.microsoft.com/office/drawing/2014/main" id="{41D1AF8C-ED08-4FA9-8AB9-527C1B968857}"/>
              </a:ext>
            </a:extLst>
          </p:cNvPr>
          <p:cNvSpPr>
            <a:spLocks noGrp="1"/>
          </p:cNvSpPr>
          <p:nvPr>
            <p:ph idx="1"/>
          </p:nvPr>
        </p:nvSpPr>
        <p:spPr>
          <a:xfrm>
            <a:off x="420144" y="2863158"/>
            <a:ext cx="5468312" cy="2846648"/>
          </a:xfrm>
        </p:spPr>
        <p:txBody>
          <a:bodyPr/>
          <a:lstStyle/>
          <a:p>
            <a:pPr marL="285750" indent="-285750" algn="just">
              <a:buFont typeface="Arial" panose="020B0604020202020204" pitchFamily="34" charset="0"/>
              <a:buChar char="•"/>
            </a:pPr>
            <a:r>
              <a:rPr lang="en-GB" dirty="0"/>
              <a:t>HMRC will support businesses by deferring Valued Added Tax (VAT) payments for 3 months; </a:t>
            </a:r>
          </a:p>
          <a:p>
            <a:pPr marL="285750" indent="-285750" algn="just">
              <a:buFont typeface="Arial" panose="020B0604020202020204" pitchFamily="34" charset="0"/>
              <a:buChar char="•"/>
            </a:pPr>
            <a:r>
              <a:rPr lang="en-GB" dirty="0"/>
              <a:t>For VAT, the deferral will apply from 20 March 2020 until 30 June 2020;</a:t>
            </a:r>
          </a:p>
          <a:p>
            <a:pPr marL="285750" indent="-285750" algn="just">
              <a:buFont typeface="Arial" panose="020B0604020202020204" pitchFamily="34" charset="0"/>
              <a:buChar char="•"/>
            </a:pPr>
            <a:r>
              <a:rPr lang="en-GB" dirty="0"/>
              <a:t>Businesses will not need to make a VAT payment during this period;</a:t>
            </a:r>
          </a:p>
          <a:p>
            <a:pPr marL="285750" indent="-285750" algn="just">
              <a:buFont typeface="Arial" panose="020B0604020202020204" pitchFamily="34" charset="0"/>
              <a:buChar char="•"/>
            </a:pPr>
            <a:r>
              <a:rPr lang="en-GB" dirty="0"/>
              <a:t>VAT refunds and reclaims will be paid by the government as normal</a:t>
            </a:r>
            <a:r>
              <a:rPr lang="en-GB" sz="1500" dirty="0"/>
              <a:t>;</a:t>
            </a:r>
          </a:p>
          <a:p>
            <a:pPr marL="285750" indent="-285750" algn="just">
              <a:buFont typeface="Arial" panose="020B0604020202020204" pitchFamily="34" charset="0"/>
              <a:buChar char="•"/>
            </a:pPr>
            <a:r>
              <a:rPr lang="en-GB" dirty="0"/>
              <a:t>All UK businesses are eligible; and</a:t>
            </a:r>
          </a:p>
          <a:p>
            <a:pPr marL="285750" indent="-285750" algn="just">
              <a:buFont typeface="Arial" panose="020B0604020202020204" pitchFamily="34" charset="0"/>
              <a:buChar char="•"/>
            </a:pPr>
            <a:r>
              <a:rPr lang="en-GB" dirty="0"/>
              <a:t>This is an automatic offer with no applications required. </a:t>
            </a:r>
          </a:p>
          <a:p>
            <a:pPr algn="just"/>
            <a:endParaRPr lang="en-GB" dirty="0"/>
          </a:p>
          <a:p>
            <a:br>
              <a:rPr lang="en-GB" dirty="0"/>
            </a:br>
            <a:endParaRPr lang="en-GB" dirty="0"/>
          </a:p>
          <a:p>
            <a:br>
              <a:rPr lang="en-GB" sz="1400" dirty="0"/>
            </a:br>
            <a:endParaRPr lang="en-GB" sz="1500" dirty="0"/>
          </a:p>
          <a:p>
            <a:pPr algn="just"/>
            <a:endParaRPr lang="en-GB" sz="1500" dirty="0"/>
          </a:p>
        </p:txBody>
      </p:sp>
      <p:sp>
        <p:nvSpPr>
          <p:cNvPr id="8" name="Content Placeholder 7">
            <a:extLst>
              <a:ext uri="{FF2B5EF4-FFF2-40B4-BE49-F238E27FC236}">
                <a16:creationId xmlns:a16="http://schemas.microsoft.com/office/drawing/2014/main" id="{1C171622-D0AB-44FD-9ED4-6AD05377D3FB}"/>
              </a:ext>
            </a:extLst>
          </p:cNvPr>
          <p:cNvSpPr>
            <a:spLocks noGrp="1"/>
          </p:cNvSpPr>
          <p:nvPr>
            <p:ph idx="15"/>
          </p:nvPr>
        </p:nvSpPr>
        <p:spPr>
          <a:xfrm>
            <a:off x="378734" y="1792274"/>
            <a:ext cx="4450136" cy="495389"/>
          </a:xfrm>
        </p:spPr>
        <p:txBody>
          <a:bodyPr/>
          <a:lstStyle/>
          <a:p>
            <a:pPr algn="ctr"/>
            <a:endParaRPr lang="en-GB" dirty="0"/>
          </a:p>
          <a:p>
            <a:pPr algn="ctr"/>
            <a:r>
              <a:rPr lang="en-GB" dirty="0"/>
              <a:t>What Is the Available support FOR VAT?</a:t>
            </a:r>
          </a:p>
        </p:txBody>
      </p:sp>
      <p:sp>
        <p:nvSpPr>
          <p:cNvPr id="9" name="Content Placeholder 8">
            <a:extLst>
              <a:ext uri="{FF2B5EF4-FFF2-40B4-BE49-F238E27FC236}">
                <a16:creationId xmlns:a16="http://schemas.microsoft.com/office/drawing/2014/main" id="{263EFC63-CA74-444B-B9F0-1E3138DF8455}"/>
              </a:ext>
            </a:extLst>
          </p:cNvPr>
          <p:cNvSpPr>
            <a:spLocks noGrp="1"/>
          </p:cNvSpPr>
          <p:nvPr>
            <p:ph idx="19"/>
          </p:nvPr>
        </p:nvSpPr>
        <p:spPr>
          <a:xfrm>
            <a:off x="6210300" y="1648186"/>
            <a:ext cx="5798820" cy="2834508"/>
          </a:xfrm>
        </p:spPr>
        <p:txBody>
          <a:bodyPr/>
          <a:lstStyle/>
          <a:p>
            <a:pPr marL="285750" indent="-285750" algn="just">
              <a:buFont typeface="Arial" panose="020B0604020202020204" pitchFamily="34" charset="0"/>
              <a:buChar char="•"/>
            </a:pPr>
            <a:r>
              <a:rPr lang="en-GB" dirty="0"/>
              <a:t>If a person is self-employed, Income Tax payments due in July 2020 under the Self-Assessment system will be deferred to January 2021;</a:t>
            </a:r>
          </a:p>
          <a:p>
            <a:pPr marL="285750" indent="-285750" algn="just">
              <a:buFont typeface="Arial" panose="020B0604020202020204" pitchFamily="34" charset="0"/>
              <a:buChar char="•"/>
            </a:pPr>
            <a:r>
              <a:rPr lang="en-GB" dirty="0"/>
              <a:t>Taxpayers will be given until the end of the 2020 to 2021 tax year to pay any liabilities that have accumulated during the deferral period;</a:t>
            </a:r>
          </a:p>
          <a:p>
            <a:pPr marL="285750" indent="-285750" algn="just">
              <a:buFont typeface="Arial" panose="020B0604020202020204" pitchFamily="34" charset="0"/>
              <a:buChar char="•"/>
            </a:pPr>
            <a:r>
              <a:rPr lang="en-GB" dirty="0"/>
              <a:t>If you are self-employed you are eligible; </a:t>
            </a:r>
          </a:p>
          <a:p>
            <a:pPr marL="285750" indent="-285750" algn="just">
              <a:buFont typeface="Arial" panose="020B0604020202020204" pitchFamily="34" charset="0"/>
              <a:buChar char="•"/>
            </a:pPr>
            <a:r>
              <a:rPr lang="en-GB" dirty="0"/>
              <a:t>This is an automatic offer with no applications required; and</a:t>
            </a:r>
          </a:p>
          <a:p>
            <a:pPr marL="285750" indent="-285750" algn="just">
              <a:buFont typeface="Arial" panose="020B0604020202020204" pitchFamily="34" charset="0"/>
              <a:buChar char="•"/>
            </a:pPr>
            <a:r>
              <a:rPr lang="en-GB" dirty="0"/>
              <a:t>No penalties or interest for late payment will be charged in the deferral period.</a:t>
            </a:r>
          </a:p>
        </p:txBody>
      </p:sp>
      <p:sp>
        <p:nvSpPr>
          <p:cNvPr id="10" name="Content Placeholder 9">
            <a:extLst>
              <a:ext uri="{FF2B5EF4-FFF2-40B4-BE49-F238E27FC236}">
                <a16:creationId xmlns:a16="http://schemas.microsoft.com/office/drawing/2014/main" id="{38B7AA69-CD07-440B-AA61-6A6B9D1FA5CD}"/>
              </a:ext>
            </a:extLst>
          </p:cNvPr>
          <p:cNvSpPr>
            <a:spLocks noGrp="1"/>
          </p:cNvSpPr>
          <p:nvPr>
            <p:ph idx="20"/>
          </p:nvPr>
        </p:nvSpPr>
        <p:spPr/>
        <p:txBody>
          <a:bodyPr/>
          <a:lstStyle/>
          <a:p>
            <a:pPr algn="ctr"/>
            <a:r>
              <a:rPr lang="en-GB" dirty="0"/>
              <a:t>What is the available support for income tax</a:t>
            </a:r>
          </a:p>
        </p:txBody>
      </p:sp>
      <p:sp>
        <p:nvSpPr>
          <p:cNvPr id="30" name="Slide Number Placeholder 2">
            <a:extLst>
              <a:ext uri="{FF2B5EF4-FFF2-40B4-BE49-F238E27FC236}">
                <a16:creationId xmlns:a16="http://schemas.microsoft.com/office/drawing/2014/main" id="{2D50A6D1-466D-4D5C-A0A4-46BC37D50CF6}"/>
              </a:ext>
            </a:extLst>
          </p:cNvPr>
          <p:cNvSpPr txBox="1">
            <a:spLocks/>
          </p:cNvSpPr>
          <p:nvPr/>
        </p:nvSpPr>
        <p:spPr>
          <a:xfrm>
            <a:off x="11801394"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solidFill>
                  <a:prstClr val="white"/>
                </a:solidFill>
                <a:latin typeface="Calibri"/>
              </a:rPr>
              <a:pPr/>
              <a:t>7</a:t>
            </a:fld>
            <a:endParaRPr lang="en-US" dirty="0">
              <a:solidFill>
                <a:prstClr val="white"/>
              </a:solidFill>
              <a:latin typeface="Calibri"/>
            </a:endParaRPr>
          </a:p>
        </p:txBody>
      </p:sp>
      <p:pic>
        <p:nvPicPr>
          <p:cNvPr id="47" name="Picture 46">
            <a:extLst>
              <a:ext uri="{FF2B5EF4-FFF2-40B4-BE49-F238E27FC236}">
                <a16:creationId xmlns:a16="http://schemas.microsoft.com/office/drawing/2014/main" id="{4AA50AED-6F2A-4158-8517-3270AFC82C9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970197" y="194917"/>
            <a:ext cx="1362320" cy="465459"/>
          </a:xfrm>
          <a:prstGeom prst="rect">
            <a:avLst/>
          </a:prstGeom>
        </p:spPr>
      </p:pic>
      <p:pic>
        <p:nvPicPr>
          <p:cNvPr id="15" name="Picture Placeholder 14" descr="A picture containing drawing&#10;&#10;Description automatically generated">
            <a:extLst>
              <a:ext uri="{FF2B5EF4-FFF2-40B4-BE49-F238E27FC236}">
                <a16:creationId xmlns:a16="http://schemas.microsoft.com/office/drawing/2014/main" id="{79C3D5BB-537B-497F-B679-EED24EF1EBB4}"/>
              </a:ext>
            </a:extLst>
          </p:cNvPr>
          <p:cNvPicPr>
            <a:picLocks noGrp="1" noChangeAspect="1"/>
          </p:cNvPicPr>
          <p:nvPr>
            <p:ph type="pic" sz="quarter" idx="21"/>
          </p:nvPr>
        </p:nvPicPr>
        <p:blipFill>
          <a:blip r:embed="rId3">
            <a:extLst>
              <a:ext uri="{28A0092B-C50C-407E-A947-70E740481C1C}">
                <a14:useLocalDpi xmlns:a14="http://schemas.microsoft.com/office/drawing/2010/main" val="0"/>
              </a:ext>
            </a:extLst>
          </a:blip>
          <a:srcRect/>
          <a:stretch>
            <a:fillRect/>
          </a:stretch>
        </p:blipFill>
        <p:spPr/>
      </p:pic>
      <p:pic>
        <p:nvPicPr>
          <p:cNvPr id="22" name="Picture Placeholder 21" descr="A picture containing drawing&#10;&#10;Description automatically generated">
            <a:extLst>
              <a:ext uri="{FF2B5EF4-FFF2-40B4-BE49-F238E27FC236}">
                <a16:creationId xmlns:a16="http://schemas.microsoft.com/office/drawing/2014/main" id="{0371C9C3-A9EE-4424-B8AF-B403480EC9C1}"/>
              </a:ext>
            </a:extLst>
          </p:cNvPr>
          <p:cNvPicPr>
            <a:picLocks noGrp="1" noChangeAspect="1"/>
          </p:cNvPicPr>
          <p:nvPr>
            <p:ph type="pic" sz="quarter" idx="22"/>
          </p:nvPr>
        </p:nvPicPr>
        <p:blipFill>
          <a:blip r:embed="rId3">
            <a:extLst>
              <a:ext uri="{28A0092B-C50C-407E-A947-70E740481C1C}">
                <a14:useLocalDpi xmlns:a14="http://schemas.microsoft.com/office/drawing/2010/main" val="0"/>
              </a:ext>
            </a:extLst>
          </a:blip>
          <a:srcRect l="131" r="131"/>
          <a:stretch>
            <a:fillRect/>
          </a:stretch>
        </p:blipFill>
        <p:spPr/>
      </p:pic>
      <p:sp>
        <p:nvSpPr>
          <p:cNvPr id="11" name="TextBox 10">
            <a:extLst>
              <a:ext uri="{FF2B5EF4-FFF2-40B4-BE49-F238E27FC236}">
                <a16:creationId xmlns:a16="http://schemas.microsoft.com/office/drawing/2014/main" id="{7395B69D-73BA-4C94-8BDC-011729E78345}"/>
              </a:ext>
            </a:extLst>
          </p:cNvPr>
          <p:cNvSpPr txBox="1"/>
          <p:nvPr/>
        </p:nvSpPr>
        <p:spPr>
          <a:xfrm>
            <a:off x="1102653" y="5935019"/>
            <a:ext cx="10215294" cy="646331"/>
          </a:xfrm>
          <a:prstGeom prst="rect">
            <a:avLst/>
          </a:prstGeom>
          <a:noFill/>
        </p:spPr>
        <p:txBody>
          <a:bodyPr wrap="square" rtlCol="0">
            <a:spAutoFit/>
          </a:bodyPr>
          <a:lstStyle/>
          <a:p>
            <a:pPr algn="ctr"/>
            <a:r>
              <a:rPr lang="en-GB" b="1" dirty="0"/>
              <a:t>HMRC has also scaled up its </a:t>
            </a:r>
            <a:r>
              <a:rPr lang="en-GB" b="1" u="sng" dirty="0">
                <a:hlinkClick r:id="rId4"/>
              </a:rPr>
              <a:t>Time to Pay offer</a:t>
            </a:r>
            <a:r>
              <a:rPr lang="en-GB" b="1" dirty="0"/>
              <a:t> to all firms and individuals who are in temporary financial distress as a result of Covid-19 and have outstanding tax liabilities.</a:t>
            </a:r>
          </a:p>
        </p:txBody>
      </p:sp>
      <p:sp>
        <p:nvSpPr>
          <p:cNvPr id="12" name="Slide Number Placeholder 2">
            <a:extLst>
              <a:ext uri="{FF2B5EF4-FFF2-40B4-BE49-F238E27FC236}">
                <a16:creationId xmlns:a16="http://schemas.microsoft.com/office/drawing/2014/main" id="{B3853A9E-8AAB-49EA-9FCE-4B34E2D25448}"/>
              </a:ext>
            </a:extLst>
          </p:cNvPr>
          <p:cNvSpPr txBox="1">
            <a:spLocks/>
          </p:cNvSpPr>
          <p:nvPr/>
        </p:nvSpPr>
        <p:spPr>
          <a:xfrm>
            <a:off x="11449641" y="6434888"/>
            <a:ext cx="294460" cy="187367"/>
          </a:xfrm>
          <a:prstGeom prst="rect">
            <a:avLst/>
          </a:prstGeom>
        </p:spPr>
        <p:txBody>
          <a:bodyPr vert="horz"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z="1400" smtClean="0">
                <a:solidFill>
                  <a:prstClr val="white"/>
                </a:solidFill>
                <a:latin typeface="Calibri"/>
              </a:rPr>
              <a:pPr/>
              <a:t>7</a:t>
            </a:fld>
            <a:endParaRPr lang="en-US" sz="1400" dirty="0">
              <a:solidFill>
                <a:prstClr val="white"/>
              </a:solidFill>
              <a:latin typeface="Calibri"/>
            </a:endParaRPr>
          </a:p>
        </p:txBody>
      </p:sp>
    </p:spTree>
    <p:extLst>
      <p:ext uri="{BB962C8B-B14F-4D97-AF65-F5344CB8AC3E}">
        <p14:creationId xmlns:p14="http://schemas.microsoft.com/office/powerpoint/2010/main" val="4233035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9E3214-ED88-4527-BCBC-733F5687434B}"/>
              </a:ext>
            </a:extLst>
          </p:cNvPr>
          <p:cNvSpPr>
            <a:spLocks noGrp="1"/>
          </p:cNvSpPr>
          <p:nvPr>
            <p:ph type="title"/>
          </p:nvPr>
        </p:nvSpPr>
        <p:spPr>
          <a:xfrm>
            <a:off x="420144" y="-32521"/>
            <a:ext cx="11150600" cy="920336"/>
          </a:xfrm>
        </p:spPr>
        <p:txBody>
          <a:bodyPr/>
          <a:lstStyle/>
          <a:p>
            <a:pPr fontAlgn="base"/>
            <a:r>
              <a:rPr lang="en-GB" dirty="0"/>
              <a:t>paying sick pay to employees</a:t>
            </a:r>
          </a:p>
        </p:txBody>
      </p:sp>
      <p:sp>
        <p:nvSpPr>
          <p:cNvPr id="7" name="Content Placeholder 6">
            <a:extLst>
              <a:ext uri="{FF2B5EF4-FFF2-40B4-BE49-F238E27FC236}">
                <a16:creationId xmlns:a16="http://schemas.microsoft.com/office/drawing/2014/main" id="{41D1AF8C-ED08-4FA9-8AB9-527C1B968857}"/>
              </a:ext>
            </a:extLst>
          </p:cNvPr>
          <p:cNvSpPr>
            <a:spLocks noGrp="1"/>
          </p:cNvSpPr>
          <p:nvPr>
            <p:ph idx="1"/>
          </p:nvPr>
        </p:nvSpPr>
        <p:spPr>
          <a:xfrm>
            <a:off x="420144" y="2863158"/>
            <a:ext cx="5468312" cy="2846648"/>
          </a:xfrm>
        </p:spPr>
        <p:txBody>
          <a:bodyPr/>
          <a:lstStyle/>
          <a:p>
            <a:pPr marL="285750" indent="-285750" algn="just">
              <a:buFont typeface="Arial" panose="020B0604020202020204" pitchFamily="34" charset="0"/>
              <a:buChar char="•"/>
            </a:pPr>
            <a:r>
              <a:rPr lang="en-GB" dirty="0"/>
              <a:t>HMRC will bring forward legislation to allow small-and medium-sized businesses and employers to reclaim Statutory Sick Pay (SSP) paid for sickness absence due to COVID-19;</a:t>
            </a:r>
          </a:p>
          <a:p>
            <a:pPr marL="285750" indent="-285750" algn="just">
              <a:buFont typeface="Arial" panose="020B0604020202020204" pitchFamily="34" charset="0"/>
              <a:buChar char="•"/>
            </a:pPr>
            <a:r>
              <a:rPr lang="en-GB" dirty="0"/>
              <a:t>You are eligible for the scheme if:</a:t>
            </a:r>
          </a:p>
          <a:p>
            <a:pPr marL="742950" lvl="1" indent="-285750" algn="just">
              <a:buFont typeface="Arial" panose="020B0604020202020204" pitchFamily="34" charset="0"/>
              <a:buChar char="•"/>
            </a:pPr>
            <a:r>
              <a:rPr lang="en-GB" sz="1600" dirty="0"/>
              <a:t>Your business is UK based; </a:t>
            </a:r>
          </a:p>
          <a:p>
            <a:pPr marL="742950" lvl="1" indent="-285750" algn="just">
              <a:buFont typeface="Arial" panose="020B0604020202020204" pitchFamily="34" charset="0"/>
              <a:buChar char="•"/>
            </a:pPr>
            <a:r>
              <a:rPr lang="en-GB" sz="1600" dirty="0"/>
              <a:t>Your business is a small or medium-sized; and</a:t>
            </a:r>
          </a:p>
          <a:p>
            <a:pPr marL="742950" lvl="1" indent="-285750" algn="just">
              <a:buFont typeface="Arial" panose="020B0604020202020204" pitchFamily="34" charset="0"/>
              <a:buChar char="•"/>
            </a:pPr>
            <a:r>
              <a:rPr lang="en-GB" sz="1600" dirty="0"/>
              <a:t>Employs fewer than 250 employees as of 28 February 2020.</a:t>
            </a:r>
          </a:p>
          <a:p>
            <a:pPr marL="285750" lvl="1" indent="-285750" algn="just">
              <a:buFont typeface="Arial" panose="020B0604020202020204" pitchFamily="34" charset="0"/>
              <a:buChar char="•"/>
            </a:pPr>
            <a:r>
              <a:rPr lang="en-GB" sz="1600" dirty="0"/>
              <a:t>A rebate scheme is being developed. </a:t>
            </a:r>
          </a:p>
          <a:p>
            <a:pPr marL="285750" lvl="1" indent="-285750" algn="just">
              <a:buFont typeface="Arial" panose="020B0604020202020204" pitchFamily="34" charset="0"/>
              <a:buChar char="•"/>
            </a:pPr>
            <a:r>
              <a:rPr lang="en-GB" sz="1600" dirty="0"/>
              <a:t>Further details will be provided in due course once the legalisation has passed.</a:t>
            </a:r>
          </a:p>
        </p:txBody>
      </p:sp>
      <p:sp>
        <p:nvSpPr>
          <p:cNvPr id="8" name="Content Placeholder 7">
            <a:extLst>
              <a:ext uri="{FF2B5EF4-FFF2-40B4-BE49-F238E27FC236}">
                <a16:creationId xmlns:a16="http://schemas.microsoft.com/office/drawing/2014/main" id="{1C171622-D0AB-44FD-9ED4-6AD05377D3FB}"/>
              </a:ext>
            </a:extLst>
          </p:cNvPr>
          <p:cNvSpPr>
            <a:spLocks noGrp="1"/>
          </p:cNvSpPr>
          <p:nvPr>
            <p:ph idx="15"/>
          </p:nvPr>
        </p:nvSpPr>
        <p:spPr>
          <a:xfrm>
            <a:off x="378734" y="1792274"/>
            <a:ext cx="4450136" cy="495389"/>
          </a:xfrm>
        </p:spPr>
        <p:txBody>
          <a:bodyPr/>
          <a:lstStyle/>
          <a:p>
            <a:pPr algn="ctr"/>
            <a:endParaRPr lang="en-GB" dirty="0"/>
          </a:p>
          <a:p>
            <a:pPr algn="ctr"/>
            <a:r>
              <a:rPr lang="en-GB" dirty="0"/>
              <a:t>What Is the Available support FOR Employers paying sick pay?</a:t>
            </a:r>
          </a:p>
        </p:txBody>
      </p:sp>
      <p:sp>
        <p:nvSpPr>
          <p:cNvPr id="9" name="Content Placeholder 8">
            <a:extLst>
              <a:ext uri="{FF2B5EF4-FFF2-40B4-BE49-F238E27FC236}">
                <a16:creationId xmlns:a16="http://schemas.microsoft.com/office/drawing/2014/main" id="{263EFC63-CA74-444B-B9F0-1E3138DF8455}"/>
              </a:ext>
            </a:extLst>
          </p:cNvPr>
          <p:cNvSpPr>
            <a:spLocks noGrp="1"/>
          </p:cNvSpPr>
          <p:nvPr>
            <p:ph idx="19"/>
          </p:nvPr>
        </p:nvSpPr>
        <p:spPr>
          <a:xfrm>
            <a:off x="6210300" y="1648186"/>
            <a:ext cx="5798820" cy="2834508"/>
          </a:xfrm>
        </p:spPr>
        <p:txBody>
          <a:bodyPr/>
          <a:lstStyle/>
          <a:p>
            <a:pPr marL="285750" indent="-285750" algn="just">
              <a:buFont typeface="Arial" panose="020B0604020202020204" pitchFamily="34" charset="0"/>
              <a:buChar char="•"/>
            </a:pPr>
            <a:r>
              <a:rPr lang="en-GB" sz="1500" dirty="0"/>
              <a:t>This refund will cover up to 2 weeks’ SSP per eligible employee who has been off work because of COVID-19;</a:t>
            </a:r>
          </a:p>
          <a:p>
            <a:pPr marL="285750" indent="-285750" algn="just">
              <a:buFont typeface="Arial" panose="020B0604020202020204" pitchFamily="34" charset="0"/>
              <a:buChar char="•"/>
            </a:pPr>
            <a:r>
              <a:rPr lang="en-GB" sz="1500" dirty="0"/>
              <a:t>Employers will be able to reclaim expenditure for any employee who has claimed SSP (according to the new eligibility criteria) as a result of COVID-19;</a:t>
            </a:r>
          </a:p>
          <a:p>
            <a:pPr marL="285750" indent="-285750" algn="just">
              <a:buFont typeface="Arial" panose="020B0604020202020204" pitchFamily="34" charset="0"/>
              <a:buChar char="•"/>
            </a:pPr>
            <a:r>
              <a:rPr lang="en-GB" sz="1500" dirty="0"/>
              <a:t>Employers should maintain records of staff absences and payments of SSP, but employees will not need to provide a GP fit note. If evidence is required by an employer, those with symptoms of coronavirus can get an isolation note from NHS 111 online and those who live with someone that has symptoms can get a note from the NHS website; and</a:t>
            </a:r>
          </a:p>
          <a:p>
            <a:pPr marL="285750" indent="-285750" algn="just">
              <a:buFont typeface="Arial" panose="020B0604020202020204" pitchFamily="34" charset="0"/>
              <a:buChar char="•"/>
            </a:pPr>
            <a:r>
              <a:rPr lang="en-GB" sz="1500" dirty="0"/>
              <a:t>Eligible period for the scheme will commence the day after the regulations on the extension of SSP to those staying at home comes into force.</a:t>
            </a:r>
          </a:p>
        </p:txBody>
      </p:sp>
      <p:sp>
        <p:nvSpPr>
          <p:cNvPr id="10" name="Content Placeholder 9">
            <a:extLst>
              <a:ext uri="{FF2B5EF4-FFF2-40B4-BE49-F238E27FC236}">
                <a16:creationId xmlns:a16="http://schemas.microsoft.com/office/drawing/2014/main" id="{38B7AA69-CD07-440B-AA61-6A6B9D1FA5CD}"/>
              </a:ext>
            </a:extLst>
          </p:cNvPr>
          <p:cNvSpPr>
            <a:spLocks noGrp="1"/>
          </p:cNvSpPr>
          <p:nvPr>
            <p:ph idx="20"/>
          </p:nvPr>
        </p:nvSpPr>
        <p:spPr/>
        <p:txBody>
          <a:bodyPr/>
          <a:lstStyle/>
          <a:p>
            <a:pPr algn="ctr"/>
            <a:r>
              <a:rPr lang="en-GB" dirty="0"/>
              <a:t>What is the eligibility criteria</a:t>
            </a:r>
          </a:p>
        </p:txBody>
      </p:sp>
      <p:sp>
        <p:nvSpPr>
          <p:cNvPr id="30" name="Slide Number Placeholder 2">
            <a:extLst>
              <a:ext uri="{FF2B5EF4-FFF2-40B4-BE49-F238E27FC236}">
                <a16:creationId xmlns:a16="http://schemas.microsoft.com/office/drawing/2014/main" id="{2D50A6D1-466D-4D5C-A0A4-46BC37D50CF6}"/>
              </a:ext>
            </a:extLst>
          </p:cNvPr>
          <p:cNvSpPr txBox="1">
            <a:spLocks/>
          </p:cNvSpPr>
          <p:nvPr/>
        </p:nvSpPr>
        <p:spPr>
          <a:xfrm>
            <a:off x="11801394"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solidFill>
                  <a:prstClr val="white"/>
                </a:solidFill>
                <a:latin typeface="Calibri"/>
              </a:rPr>
              <a:pPr/>
              <a:t>8</a:t>
            </a:fld>
            <a:endParaRPr lang="en-US" dirty="0">
              <a:solidFill>
                <a:prstClr val="white"/>
              </a:solidFill>
              <a:latin typeface="Calibri"/>
            </a:endParaRPr>
          </a:p>
        </p:txBody>
      </p:sp>
      <p:pic>
        <p:nvPicPr>
          <p:cNvPr id="47" name="Picture 46">
            <a:extLst>
              <a:ext uri="{FF2B5EF4-FFF2-40B4-BE49-F238E27FC236}">
                <a16:creationId xmlns:a16="http://schemas.microsoft.com/office/drawing/2014/main" id="{4AA50AED-6F2A-4158-8517-3270AFC82C9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005031" y="194917"/>
            <a:ext cx="1362320" cy="465459"/>
          </a:xfrm>
          <a:prstGeom prst="rect">
            <a:avLst/>
          </a:prstGeom>
        </p:spPr>
      </p:pic>
      <p:pic>
        <p:nvPicPr>
          <p:cNvPr id="15" name="Picture Placeholder 14" descr="A picture containing drawing&#10;&#10;Description automatically generated">
            <a:extLst>
              <a:ext uri="{FF2B5EF4-FFF2-40B4-BE49-F238E27FC236}">
                <a16:creationId xmlns:a16="http://schemas.microsoft.com/office/drawing/2014/main" id="{79C3D5BB-537B-497F-B679-EED24EF1EBB4}"/>
              </a:ext>
            </a:extLst>
          </p:cNvPr>
          <p:cNvPicPr>
            <a:picLocks noGrp="1" noChangeAspect="1"/>
          </p:cNvPicPr>
          <p:nvPr>
            <p:ph type="pic" sz="quarter" idx="21"/>
          </p:nvPr>
        </p:nvPicPr>
        <p:blipFill>
          <a:blip r:embed="rId3">
            <a:extLst>
              <a:ext uri="{28A0092B-C50C-407E-A947-70E740481C1C}">
                <a14:useLocalDpi xmlns:a14="http://schemas.microsoft.com/office/drawing/2010/main" val="0"/>
              </a:ext>
            </a:extLst>
          </a:blip>
          <a:srcRect/>
          <a:stretch>
            <a:fillRect/>
          </a:stretch>
        </p:blipFill>
        <p:spPr/>
      </p:pic>
      <p:pic>
        <p:nvPicPr>
          <p:cNvPr id="22" name="Picture Placeholder 21" descr="A picture containing drawing&#10;&#10;Description automatically generated">
            <a:extLst>
              <a:ext uri="{FF2B5EF4-FFF2-40B4-BE49-F238E27FC236}">
                <a16:creationId xmlns:a16="http://schemas.microsoft.com/office/drawing/2014/main" id="{0371C9C3-A9EE-4424-B8AF-B403480EC9C1}"/>
              </a:ext>
            </a:extLst>
          </p:cNvPr>
          <p:cNvPicPr>
            <a:picLocks noGrp="1" noChangeAspect="1"/>
          </p:cNvPicPr>
          <p:nvPr>
            <p:ph type="pic" sz="quarter" idx="22"/>
          </p:nvPr>
        </p:nvPicPr>
        <p:blipFill>
          <a:blip r:embed="rId3">
            <a:extLst>
              <a:ext uri="{28A0092B-C50C-407E-A947-70E740481C1C}">
                <a14:useLocalDpi xmlns:a14="http://schemas.microsoft.com/office/drawing/2010/main" val="0"/>
              </a:ext>
            </a:extLst>
          </a:blip>
          <a:srcRect l="131" r="131"/>
          <a:stretch>
            <a:fillRect/>
          </a:stretch>
        </p:blipFill>
        <p:spPr/>
      </p:pic>
      <p:sp>
        <p:nvSpPr>
          <p:cNvPr id="17" name="TextBox 16">
            <a:extLst>
              <a:ext uri="{FF2B5EF4-FFF2-40B4-BE49-F238E27FC236}">
                <a16:creationId xmlns:a16="http://schemas.microsoft.com/office/drawing/2014/main" id="{DE707B9F-BB63-4C19-938E-0337F7EF4B4E}"/>
              </a:ext>
            </a:extLst>
          </p:cNvPr>
          <p:cNvSpPr txBox="1"/>
          <p:nvPr/>
        </p:nvSpPr>
        <p:spPr>
          <a:xfrm>
            <a:off x="1102653" y="6014498"/>
            <a:ext cx="10215294" cy="646331"/>
          </a:xfrm>
          <a:prstGeom prst="rect">
            <a:avLst/>
          </a:prstGeom>
          <a:noFill/>
        </p:spPr>
        <p:txBody>
          <a:bodyPr wrap="square" rtlCol="0">
            <a:spAutoFit/>
          </a:bodyPr>
          <a:lstStyle/>
          <a:p>
            <a:pPr algn="ctr"/>
            <a:r>
              <a:rPr lang="en-GB" b="1" dirty="0"/>
              <a:t>The government will work with employers over the coming months to set up the repayment mechanism for employers as soon as possible which we will share.</a:t>
            </a:r>
          </a:p>
        </p:txBody>
      </p:sp>
      <p:sp>
        <p:nvSpPr>
          <p:cNvPr id="12" name="Slide Number Placeholder 2">
            <a:extLst>
              <a:ext uri="{FF2B5EF4-FFF2-40B4-BE49-F238E27FC236}">
                <a16:creationId xmlns:a16="http://schemas.microsoft.com/office/drawing/2014/main" id="{D2030617-F11C-430C-A05B-C64F83FC87B2}"/>
              </a:ext>
            </a:extLst>
          </p:cNvPr>
          <p:cNvSpPr txBox="1">
            <a:spLocks/>
          </p:cNvSpPr>
          <p:nvPr/>
        </p:nvSpPr>
        <p:spPr>
          <a:xfrm>
            <a:off x="11449641" y="6434888"/>
            <a:ext cx="294460" cy="187367"/>
          </a:xfrm>
          <a:prstGeom prst="rect">
            <a:avLst/>
          </a:prstGeom>
        </p:spPr>
        <p:txBody>
          <a:bodyPr vert="horz"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z="1400" smtClean="0">
                <a:solidFill>
                  <a:prstClr val="white"/>
                </a:solidFill>
                <a:latin typeface="Calibri"/>
              </a:rPr>
              <a:pPr/>
              <a:t>8</a:t>
            </a:fld>
            <a:endParaRPr lang="en-US" sz="1400" dirty="0">
              <a:solidFill>
                <a:prstClr val="white"/>
              </a:solidFill>
              <a:latin typeface="Calibri"/>
            </a:endParaRPr>
          </a:p>
        </p:txBody>
      </p:sp>
    </p:spTree>
    <p:extLst>
      <p:ext uri="{BB962C8B-B14F-4D97-AF65-F5344CB8AC3E}">
        <p14:creationId xmlns:p14="http://schemas.microsoft.com/office/powerpoint/2010/main" val="1656227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9E3214-ED88-4527-BCBC-733F5687434B}"/>
              </a:ext>
            </a:extLst>
          </p:cNvPr>
          <p:cNvSpPr>
            <a:spLocks noGrp="1"/>
          </p:cNvSpPr>
          <p:nvPr>
            <p:ph type="title"/>
          </p:nvPr>
        </p:nvSpPr>
        <p:spPr>
          <a:xfrm>
            <a:off x="420144" y="-32521"/>
            <a:ext cx="11150600" cy="920336"/>
          </a:xfrm>
        </p:spPr>
        <p:txBody>
          <a:bodyPr/>
          <a:lstStyle/>
          <a:p>
            <a:r>
              <a:rPr lang="en-GB" dirty="0" err="1"/>
              <a:t>CCFf</a:t>
            </a:r>
            <a:r>
              <a:rPr lang="en-GB" dirty="0"/>
              <a:t> Scheme</a:t>
            </a:r>
          </a:p>
        </p:txBody>
      </p:sp>
      <p:sp>
        <p:nvSpPr>
          <p:cNvPr id="7" name="Content Placeholder 6">
            <a:extLst>
              <a:ext uri="{FF2B5EF4-FFF2-40B4-BE49-F238E27FC236}">
                <a16:creationId xmlns:a16="http://schemas.microsoft.com/office/drawing/2014/main" id="{41D1AF8C-ED08-4FA9-8AB9-527C1B968857}"/>
              </a:ext>
            </a:extLst>
          </p:cNvPr>
          <p:cNvSpPr>
            <a:spLocks noGrp="1"/>
          </p:cNvSpPr>
          <p:nvPr>
            <p:ph idx="1"/>
          </p:nvPr>
        </p:nvSpPr>
        <p:spPr>
          <a:xfrm>
            <a:off x="420144" y="2863158"/>
            <a:ext cx="5468312" cy="2846648"/>
          </a:xfrm>
        </p:spPr>
        <p:txBody>
          <a:bodyPr/>
          <a:lstStyle/>
          <a:p>
            <a:pPr marL="285750" indent="-285750" algn="just">
              <a:buFont typeface="Arial" panose="020B0604020202020204" pitchFamily="34" charset="0"/>
              <a:buChar char="•"/>
            </a:pPr>
            <a:r>
              <a:rPr lang="en-GB" sz="1250" dirty="0"/>
              <a:t>This scheme is designed for companies, and banks acting on behalf of companies, that would like to participate in the HM Treasury and the Bank of England’s CCFF scheme;</a:t>
            </a:r>
          </a:p>
          <a:p>
            <a:pPr marL="285750" indent="-285750" algn="just">
              <a:buFont typeface="Arial" panose="020B0604020202020204" pitchFamily="34" charset="0"/>
              <a:buChar char="•"/>
            </a:pPr>
            <a:r>
              <a:rPr lang="en-GB" sz="1250" dirty="0"/>
              <a:t>The facility is designed to support liquidity among larger firms, helping them to bridge coronavirus disruption to their cash flows through the purchase of short-term debt in the form of commercial paper;</a:t>
            </a:r>
          </a:p>
          <a:p>
            <a:pPr marL="285750" indent="-285750" algn="just">
              <a:buFont typeface="Arial" panose="020B0604020202020204" pitchFamily="34" charset="0"/>
              <a:buChar char="•"/>
            </a:pPr>
            <a:r>
              <a:rPr lang="en-GB" sz="1250" dirty="0"/>
              <a:t>Commercial paper is an unsecured, short-term debt instrument issued by a company;</a:t>
            </a:r>
          </a:p>
          <a:p>
            <a:pPr marL="285750" indent="-285750" algn="just">
              <a:buFont typeface="Arial" panose="020B0604020202020204" pitchFamily="34" charset="0"/>
              <a:buChar char="•"/>
            </a:pPr>
            <a:r>
              <a:rPr lang="en-GB" sz="1250" dirty="0"/>
              <a:t>The Facility will purchase sterling-denominated commercial paper, with the following characteristics:</a:t>
            </a:r>
          </a:p>
          <a:p>
            <a:pPr marL="742950" lvl="1" indent="-285750" algn="just">
              <a:buFont typeface="Arial" panose="020B0604020202020204" pitchFamily="34" charset="0"/>
              <a:buChar char="•"/>
            </a:pPr>
            <a:r>
              <a:rPr lang="en-GB" sz="1250" dirty="0"/>
              <a:t>Maturity of one week to twelve months;</a:t>
            </a:r>
          </a:p>
          <a:p>
            <a:pPr marL="742950" lvl="1" indent="-285750" algn="just">
              <a:buFont typeface="Arial" panose="020B0604020202020204" pitchFamily="34" charset="0"/>
              <a:buChar char="•"/>
            </a:pPr>
            <a:r>
              <a:rPr lang="en-GB" sz="1250" dirty="0"/>
              <a:t>Where available, a credit rating of A-3 / P-3 / F-3 / R3 from at least one of Standard &amp; Poor’s, Moody’s, Fitch and DBRS Morningstar as at 1 March 2020; or</a:t>
            </a:r>
          </a:p>
          <a:p>
            <a:pPr marL="742950" lvl="1" indent="-285750" algn="just">
              <a:buFont typeface="Arial" panose="020B0604020202020204" pitchFamily="34" charset="0"/>
              <a:buChar char="•"/>
            </a:pPr>
            <a:r>
              <a:rPr lang="en-GB" sz="1250" dirty="0"/>
              <a:t>Issued directly into Euroclear and/or Clearstream.</a:t>
            </a:r>
          </a:p>
        </p:txBody>
      </p:sp>
      <p:sp>
        <p:nvSpPr>
          <p:cNvPr id="8" name="Content Placeholder 7">
            <a:extLst>
              <a:ext uri="{FF2B5EF4-FFF2-40B4-BE49-F238E27FC236}">
                <a16:creationId xmlns:a16="http://schemas.microsoft.com/office/drawing/2014/main" id="{1C171622-D0AB-44FD-9ED4-6AD05377D3FB}"/>
              </a:ext>
            </a:extLst>
          </p:cNvPr>
          <p:cNvSpPr>
            <a:spLocks noGrp="1"/>
          </p:cNvSpPr>
          <p:nvPr>
            <p:ph idx="15"/>
          </p:nvPr>
        </p:nvSpPr>
        <p:spPr>
          <a:xfrm>
            <a:off x="378734" y="1792274"/>
            <a:ext cx="4450136" cy="495389"/>
          </a:xfrm>
        </p:spPr>
        <p:txBody>
          <a:bodyPr/>
          <a:lstStyle/>
          <a:p>
            <a:pPr algn="ctr"/>
            <a:endParaRPr lang="en-GB" dirty="0"/>
          </a:p>
          <a:p>
            <a:pPr algn="ctr"/>
            <a:r>
              <a:rPr lang="en-GB" dirty="0"/>
              <a:t>What Is the </a:t>
            </a:r>
            <a:r>
              <a:rPr lang="en-GB" dirty="0" err="1"/>
              <a:t>covid</a:t>
            </a:r>
            <a:r>
              <a:rPr lang="en-GB" dirty="0"/>
              <a:t> corporate financing facility scheme?</a:t>
            </a:r>
          </a:p>
        </p:txBody>
      </p:sp>
      <p:sp>
        <p:nvSpPr>
          <p:cNvPr id="9" name="Content Placeholder 8">
            <a:extLst>
              <a:ext uri="{FF2B5EF4-FFF2-40B4-BE49-F238E27FC236}">
                <a16:creationId xmlns:a16="http://schemas.microsoft.com/office/drawing/2014/main" id="{263EFC63-CA74-444B-B9F0-1E3138DF8455}"/>
              </a:ext>
            </a:extLst>
          </p:cNvPr>
          <p:cNvSpPr>
            <a:spLocks noGrp="1"/>
          </p:cNvSpPr>
          <p:nvPr>
            <p:ph idx="19"/>
          </p:nvPr>
        </p:nvSpPr>
        <p:spPr>
          <a:xfrm>
            <a:off x="6210300" y="1648186"/>
            <a:ext cx="5885554" cy="2834508"/>
          </a:xfrm>
        </p:spPr>
        <p:txBody>
          <a:bodyPr/>
          <a:lstStyle/>
          <a:p>
            <a:pPr marL="285750" indent="-285750" algn="just">
              <a:buFont typeface="Arial" panose="020B0604020202020204" pitchFamily="34" charset="0"/>
              <a:buChar char="•"/>
            </a:pPr>
            <a:r>
              <a:rPr lang="en-GB" sz="1250" dirty="0"/>
              <a:t>Companies - and their finance subsidiaries - that make a material contribution to the UK economy are able to participate in the facility. Companies must do this via a bank.</a:t>
            </a:r>
          </a:p>
          <a:p>
            <a:pPr marL="285750" indent="-285750" algn="just">
              <a:buFont typeface="Arial" panose="020B0604020202020204" pitchFamily="34" charset="0"/>
              <a:buChar char="•"/>
            </a:pPr>
            <a:r>
              <a:rPr lang="en-GB" sz="1250" dirty="0"/>
              <a:t>In practice, firms that meet this requirement would normally be: </a:t>
            </a:r>
          </a:p>
          <a:p>
            <a:pPr marL="742950" lvl="1" indent="-285750" algn="just">
              <a:buFont typeface="Arial" panose="020B0604020202020204" pitchFamily="34" charset="0"/>
              <a:buChar char="•"/>
            </a:pPr>
            <a:r>
              <a:rPr lang="en-GB" sz="1250" dirty="0"/>
              <a:t>UK incorporated companies, including those with foreign-incorporated parents and with a genuine business in the UK; </a:t>
            </a:r>
          </a:p>
          <a:p>
            <a:pPr marL="742950" lvl="1" indent="-285750" algn="just">
              <a:buFont typeface="Arial" panose="020B0604020202020204" pitchFamily="34" charset="0"/>
              <a:buChar char="•"/>
            </a:pPr>
            <a:r>
              <a:rPr lang="en-GB" sz="1250" dirty="0"/>
              <a:t>Companies with significant employment in the UK; and</a:t>
            </a:r>
          </a:p>
          <a:p>
            <a:pPr marL="742950" lvl="1" indent="-285750" algn="just">
              <a:buFont typeface="Arial" panose="020B0604020202020204" pitchFamily="34" charset="0"/>
              <a:buChar char="•"/>
            </a:pPr>
            <a:r>
              <a:rPr lang="en-GB" sz="1250" dirty="0"/>
              <a:t>Firms with their headquarters in the UK. </a:t>
            </a:r>
          </a:p>
          <a:p>
            <a:pPr marL="269875" lvl="1" indent="-269875" algn="just">
              <a:buFont typeface="Arial" panose="020B0604020202020204" pitchFamily="34" charset="0"/>
              <a:buChar char="•"/>
            </a:pPr>
            <a:r>
              <a:rPr lang="en-GB" sz="1250" dirty="0"/>
              <a:t>BOE will also consider whether the company generates significant revenues in the UK, serves a large number of customers in the UK or has a number of operating sites in the UK;</a:t>
            </a:r>
          </a:p>
          <a:p>
            <a:pPr marL="269875" lvl="1" indent="-269875" algn="just">
              <a:buFont typeface="Arial" panose="020B0604020202020204" pitchFamily="34" charset="0"/>
              <a:buChar char="•"/>
            </a:pPr>
            <a:r>
              <a:rPr lang="en-GB" sz="1250" dirty="0"/>
              <a:t>The facility is open to firms that can demonstrate they were in sound financial health prior to the shock, allow the bank to look through temporary impacts on firms’ balance sheets and cash flows from the shock itself.  </a:t>
            </a:r>
          </a:p>
          <a:p>
            <a:pPr marL="269875" lvl="1" indent="-269875" algn="just">
              <a:buFont typeface="Arial" panose="020B0604020202020204" pitchFamily="34" charset="0"/>
              <a:buChar char="•"/>
            </a:pPr>
            <a:r>
              <a:rPr lang="en-GB" sz="1250" dirty="0"/>
              <a:t>Companies need to have had a short or long-term rating of investment grade, as at 1 March 2020, or equivalent. </a:t>
            </a:r>
          </a:p>
        </p:txBody>
      </p:sp>
      <p:sp>
        <p:nvSpPr>
          <p:cNvPr id="10" name="Content Placeholder 9">
            <a:extLst>
              <a:ext uri="{FF2B5EF4-FFF2-40B4-BE49-F238E27FC236}">
                <a16:creationId xmlns:a16="http://schemas.microsoft.com/office/drawing/2014/main" id="{38B7AA69-CD07-440B-AA61-6A6B9D1FA5CD}"/>
              </a:ext>
            </a:extLst>
          </p:cNvPr>
          <p:cNvSpPr>
            <a:spLocks noGrp="1"/>
          </p:cNvSpPr>
          <p:nvPr>
            <p:ph idx="20"/>
          </p:nvPr>
        </p:nvSpPr>
        <p:spPr/>
        <p:txBody>
          <a:bodyPr/>
          <a:lstStyle/>
          <a:p>
            <a:pPr algn="ctr"/>
            <a:r>
              <a:rPr lang="en-GB" dirty="0"/>
              <a:t>Who can use </a:t>
            </a:r>
            <a:r>
              <a:rPr lang="en-GB" dirty="0" err="1"/>
              <a:t>ccff</a:t>
            </a:r>
            <a:r>
              <a:rPr lang="en-GB" dirty="0"/>
              <a:t>?</a:t>
            </a:r>
          </a:p>
        </p:txBody>
      </p:sp>
      <p:sp>
        <p:nvSpPr>
          <p:cNvPr id="13" name="TextBox 12">
            <a:extLst>
              <a:ext uri="{FF2B5EF4-FFF2-40B4-BE49-F238E27FC236}">
                <a16:creationId xmlns:a16="http://schemas.microsoft.com/office/drawing/2014/main" id="{1D1D6AD3-8D93-4928-B686-01370750F54A}"/>
              </a:ext>
            </a:extLst>
          </p:cNvPr>
          <p:cNvSpPr txBox="1"/>
          <p:nvPr/>
        </p:nvSpPr>
        <p:spPr>
          <a:xfrm>
            <a:off x="6210300" y="5935019"/>
            <a:ext cx="5145817"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b="1" dirty="0">
                <a:solidFill>
                  <a:prstClr val="black"/>
                </a:solidFill>
                <a:latin typeface="Calibri"/>
              </a:rPr>
              <a:t>For further information – </a:t>
            </a:r>
            <a:r>
              <a:rPr lang="en-GB" b="1" u="sng" dirty="0">
                <a:solidFill>
                  <a:prstClr val="black"/>
                </a:solidFill>
                <a:latin typeface="Calibri"/>
                <a:hlinkClick r:id="rId2"/>
              </a:rPr>
              <a:t>click here</a:t>
            </a:r>
            <a:r>
              <a:rPr lang="en-GB" b="1" dirty="0">
                <a:solidFill>
                  <a:prstClr val="black"/>
                </a:solidFill>
                <a:latin typeface="Calibri"/>
              </a:rPr>
              <a:t>.</a:t>
            </a:r>
            <a:endParaRPr kumimoji="0" lang="en-GB" sz="1800" b="1" i="0" u="none" strike="noStrike" kern="1200" cap="none" spc="0" normalizeH="0" baseline="0" noProof="0" dirty="0">
              <a:ln>
                <a:noFill/>
              </a:ln>
              <a:solidFill>
                <a:prstClr val="black"/>
              </a:solidFill>
              <a:effectLst/>
              <a:uLnTx/>
              <a:uFillTx/>
              <a:latin typeface="Calibri"/>
              <a:ea typeface="+mn-ea"/>
              <a:cs typeface="+mn-cs"/>
            </a:endParaRPr>
          </a:p>
        </p:txBody>
      </p:sp>
      <p:sp>
        <p:nvSpPr>
          <p:cNvPr id="30" name="Slide Number Placeholder 2">
            <a:extLst>
              <a:ext uri="{FF2B5EF4-FFF2-40B4-BE49-F238E27FC236}">
                <a16:creationId xmlns:a16="http://schemas.microsoft.com/office/drawing/2014/main" id="{2D50A6D1-466D-4D5C-A0A4-46BC37D50CF6}"/>
              </a:ext>
            </a:extLst>
          </p:cNvPr>
          <p:cNvSpPr txBox="1">
            <a:spLocks/>
          </p:cNvSpPr>
          <p:nvPr/>
        </p:nvSpPr>
        <p:spPr>
          <a:xfrm>
            <a:off x="11801394" y="6426179"/>
            <a:ext cx="294460" cy="187367"/>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mtClean="0">
                <a:solidFill>
                  <a:prstClr val="white"/>
                </a:solidFill>
                <a:latin typeface="Calibri"/>
              </a:rPr>
              <a:pPr/>
              <a:t>9</a:t>
            </a:fld>
            <a:endParaRPr lang="en-US" dirty="0">
              <a:solidFill>
                <a:prstClr val="white"/>
              </a:solidFill>
              <a:latin typeface="Calibri"/>
            </a:endParaRPr>
          </a:p>
        </p:txBody>
      </p:sp>
      <p:pic>
        <p:nvPicPr>
          <p:cNvPr id="19" name="Picture Placeholder 18">
            <a:extLst>
              <a:ext uri="{FF2B5EF4-FFF2-40B4-BE49-F238E27FC236}">
                <a16:creationId xmlns:a16="http://schemas.microsoft.com/office/drawing/2014/main" id="{D0BAF909-819B-465A-AAA6-391A1C02AC12}"/>
              </a:ext>
            </a:extLst>
          </p:cNvPr>
          <p:cNvPicPr>
            <a:picLocks noGrp="1" noChangeAspect="1"/>
          </p:cNvPicPr>
          <p:nvPr>
            <p:ph type="pic" sz="quarter" idx="21"/>
          </p:nvPr>
        </p:nvPicPr>
        <p:blipFill>
          <a:blip r:embed="rId3">
            <a:extLst>
              <a:ext uri="{28A0092B-C50C-407E-A947-70E740481C1C}">
                <a14:useLocalDpi xmlns:a14="http://schemas.microsoft.com/office/drawing/2010/main" val="0"/>
              </a:ext>
            </a:extLst>
          </a:blip>
          <a:srcRect/>
          <a:stretch/>
        </p:blipFill>
        <p:spPr>
          <a:xfrm>
            <a:off x="5282969" y="1850968"/>
            <a:ext cx="605487" cy="605487"/>
          </a:xfrm>
        </p:spPr>
      </p:pic>
      <p:pic>
        <p:nvPicPr>
          <p:cNvPr id="45" name="Picture Placeholder 44">
            <a:extLst>
              <a:ext uri="{FF2B5EF4-FFF2-40B4-BE49-F238E27FC236}">
                <a16:creationId xmlns:a16="http://schemas.microsoft.com/office/drawing/2014/main" id="{9E571236-31CF-4FA7-91B4-B831FE40AFAC}"/>
              </a:ext>
            </a:extLst>
          </p:cNvPr>
          <p:cNvPicPr>
            <a:picLocks noGrp="1" noChangeAspect="1"/>
          </p:cNvPicPr>
          <p:nvPr>
            <p:ph type="pic" sz="quarter" idx="22"/>
          </p:nvPr>
        </p:nvPicPr>
        <p:blipFill>
          <a:blip r:embed="rId3">
            <a:extLst>
              <a:ext uri="{28A0092B-C50C-407E-A947-70E740481C1C}">
                <a14:useLocalDpi xmlns:a14="http://schemas.microsoft.com/office/drawing/2010/main" val="0"/>
              </a:ext>
            </a:extLst>
          </a:blip>
          <a:srcRect/>
          <a:stretch/>
        </p:blipFill>
        <p:spPr>
          <a:xfrm>
            <a:off x="6298782" y="4906113"/>
            <a:ext cx="605487" cy="605487"/>
          </a:xfrm>
        </p:spPr>
      </p:pic>
      <p:pic>
        <p:nvPicPr>
          <p:cNvPr id="47" name="Picture 46">
            <a:extLst>
              <a:ext uri="{FF2B5EF4-FFF2-40B4-BE49-F238E27FC236}">
                <a16:creationId xmlns:a16="http://schemas.microsoft.com/office/drawing/2014/main" id="{4AA50AED-6F2A-4158-8517-3270AFC82C97}"/>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8976854" y="70097"/>
            <a:ext cx="1231776" cy="703872"/>
          </a:xfrm>
          <a:prstGeom prst="rect">
            <a:avLst/>
          </a:prstGeom>
        </p:spPr>
      </p:pic>
      <p:sp>
        <p:nvSpPr>
          <p:cNvPr id="12" name="Slide Number Placeholder 2">
            <a:extLst>
              <a:ext uri="{FF2B5EF4-FFF2-40B4-BE49-F238E27FC236}">
                <a16:creationId xmlns:a16="http://schemas.microsoft.com/office/drawing/2014/main" id="{A7AFC90E-44D6-40D1-B1FC-E25B8E751487}"/>
              </a:ext>
            </a:extLst>
          </p:cNvPr>
          <p:cNvSpPr txBox="1">
            <a:spLocks/>
          </p:cNvSpPr>
          <p:nvPr/>
        </p:nvSpPr>
        <p:spPr>
          <a:xfrm>
            <a:off x="11449641" y="6434888"/>
            <a:ext cx="294460" cy="187367"/>
          </a:xfrm>
          <a:prstGeom prst="rect">
            <a:avLst/>
          </a:prstGeom>
        </p:spPr>
        <p:txBody>
          <a:bodyPr vert="horz" lIns="0" tIns="0" rIns="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C71654-96A5-4280-94F3-931C61A9F92C}" type="slidenum">
              <a:rPr lang="en-US" sz="1400" smtClean="0">
                <a:solidFill>
                  <a:prstClr val="white"/>
                </a:solidFill>
                <a:latin typeface="Calibri"/>
              </a:rPr>
              <a:pPr/>
              <a:t>9</a:t>
            </a:fld>
            <a:endParaRPr lang="en-US" sz="1400" dirty="0">
              <a:solidFill>
                <a:prstClr val="white"/>
              </a:solidFill>
              <a:latin typeface="Calibri"/>
            </a:endParaRPr>
          </a:p>
        </p:txBody>
      </p:sp>
    </p:spTree>
    <p:extLst>
      <p:ext uri="{BB962C8B-B14F-4D97-AF65-F5344CB8AC3E}">
        <p14:creationId xmlns:p14="http://schemas.microsoft.com/office/powerpoint/2010/main" val="4257896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ontoso v1">
      <a:dk1>
        <a:sysClr val="windowText" lastClr="000000"/>
      </a:dk1>
      <a:lt1>
        <a:sysClr val="window" lastClr="FFFFFF"/>
      </a:lt1>
      <a:dk2>
        <a:srgbClr val="44546A"/>
      </a:dk2>
      <a:lt2>
        <a:srgbClr val="E7E6E6"/>
      </a:lt2>
      <a:accent1>
        <a:srgbClr val="2C567A"/>
      </a:accent1>
      <a:accent2>
        <a:srgbClr val="0072C7"/>
      </a:accent2>
      <a:accent3>
        <a:srgbClr val="0D1D51"/>
      </a:accent3>
      <a:accent4>
        <a:srgbClr val="666666"/>
      </a:accent4>
      <a:accent5>
        <a:srgbClr val="3C76A6"/>
      </a:accent5>
      <a:accent6>
        <a:srgbClr val="1E44BC"/>
      </a:accent6>
      <a:hlink>
        <a:srgbClr val="0563C1"/>
      </a:hlink>
      <a:folHlink>
        <a:srgbClr val="954F72"/>
      </a:folHlink>
    </a:clrScheme>
    <a:fontScheme name="Contoso v1">
      <a:majorFont>
        <a:latin typeface="Corbel"/>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4076243_Blue spheres presentation_RVA_v5" id="{E4C0B511-76E7-4C07-AFEA-8FEA0A5A8C84}" vid="{3A463146-28EF-4F73-B63C-03710F66E2A3}"/>
    </a:ext>
  </a:extLst>
</a:theme>
</file>

<file path=docProps/app.xml><?xml version="1.0" encoding="utf-8"?>
<Properties xmlns="http://schemas.openxmlformats.org/officeDocument/2006/extended-properties" xmlns:vt="http://schemas.openxmlformats.org/officeDocument/2006/docPropsVTypes">
  <TotalTime>211</TotalTime>
  <Words>2451</Words>
  <Application>Microsoft Office PowerPoint</Application>
  <PresentationFormat>Widescreen</PresentationFormat>
  <Paragraphs>162</Paragraphs>
  <Slides>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Calibri Light</vt:lpstr>
      <vt:lpstr>Corbel</vt:lpstr>
      <vt:lpstr>Office Theme</vt:lpstr>
      <vt:lpstr>1_Office Theme</vt:lpstr>
      <vt:lpstr>PowerPoint Presentation</vt:lpstr>
      <vt:lpstr>Job Retention Scheme</vt:lpstr>
      <vt:lpstr>Self-employment income support</vt:lpstr>
      <vt:lpstr>Non-domestic rates/Grants</vt:lpstr>
      <vt:lpstr>CBILS Scheme</vt:lpstr>
      <vt:lpstr>Third sector resilience fund</vt:lpstr>
      <vt:lpstr>Deferring VAT and income tax</vt:lpstr>
      <vt:lpstr>paying sick pay to employees</vt:lpstr>
      <vt:lpstr>CCFf Scheme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Bowman</dc:creator>
  <cp:lastModifiedBy>Andrew Bowman</cp:lastModifiedBy>
  <cp:revision>28</cp:revision>
  <dcterms:created xsi:type="dcterms:W3CDTF">2020-03-23T13:27:07Z</dcterms:created>
  <dcterms:modified xsi:type="dcterms:W3CDTF">2020-03-27T10:45:26Z</dcterms:modified>
</cp:coreProperties>
</file>