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313" r:id="rId3"/>
    <p:sldId id="305" r:id="rId4"/>
    <p:sldId id="322" r:id="rId5"/>
    <p:sldId id="323" r:id="rId6"/>
    <p:sldId id="324" r:id="rId7"/>
    <p:sldId id="325" r:id="rId8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Bowman" initials="AB" lastIdx="1" clrIdx="0">
    <p:extLst>
      <p:ext uri="{19B8F6BF-5375-455C-9EA6-DF929625EA0E}">
        <p15:presenceInfo xmlns:p15="http://schemas.microsoft.com/office/powerpoint/2012/main" userId="S::abowman@scottishchambers.org.uk::47cdca52-33b6-4907-83b0-d1d483c79e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D1F6"/>
    <a:srgbClr val="609C18"/>
    <a:srgbClr val="4AA62A"/>
    <a:srgbClr val="51B52D"/>
    <a:srgbClr val="469D27"/>
    <a:srgbClr val="00A24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E425D-D72D-4811-9257-B2CE469C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2E83F4-E8B9-47EF-95C4-497F0AD24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C485E-BD07-40E8-928B-DD46FFB9A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F8B5D-50D5-4896-9A9D-A4D654DC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1038C-A31F-464E-8E5F-54228FC75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18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8CD1C-FB8A-4136-A5A1-7F21398EA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5EE336-5442-49C4-9B45-AEBECE707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7269-7A88-4F31-A3C0-C44B84840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529ED-E500-4C7C-88BC-D634C7351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7B15A-7A6D-4477-B3DA-C31DA160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A45D11-B21D-453E-B04D-7702BC877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A4AFA5-AA51-4650-B2ED-0BE44B1AA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9ED8D-4328-4968-9087-10655BA0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41ECB-950B-4A6E-83B1-EE226B54F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C2E68-B309-40F6-B7B5-2F20B4ACD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874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anchor="b">
            <a:noAutofit/>
          </a:bodyPr>
          <a:lstStyle>
            <a:lvl1pPr algn="l">
              <a:defRPr sz="54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 dirty="0"/>
              <a:t>Title comes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subtitle style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5">
            <a:extLst>
              <a:ext uri="{FF2B5EF4-FFF2-40B4-BE49-F238E27FC236}">
                <a16:creationId xmlns:a16="http://schemas.microsoft.com/office/drawing/2014/main" id="{A0694BDF-96A2-4AF3-9FBA-5A93E6283B0D}"/>
              </a:ext>
            </a:extLst>
          </p:cNvPr>
          <p:cNvSpPr>
            <a:spLocks/>
          </p:cNvSpPr>
          <p:nvPr userDrawn="1"/>
        </p:nvSpPr>
        <p:spPr bwMode="auto">
          <a:xfrm>
            <a:off x="-1575905" y="-1897117"/>
            <a:ext cx="8917229" cy="10769768"/>
          </a:xfrm>
          <a:custGeom>
            <a:avLst/>
            <a:gdLst>
              <a:gd name="T0" fmla="*/ 0 w 447"/>
              <a:gd name="T1" fmla="*/ 264 h 553"/>
              <a:gd name="T2" fmla="*/ 141 w 447"/>
              <a:gd name="T3" fmla="*/ 48 h 553"/>
              <a:gd name="T4" fmla="*/ 414 w 447"/>
              <a:gd name="T5" fmla="*/ 67 h 553"/>
              <a:gd name="T6" fmla="*/ 438 w 447"/>
              <a:gd name="T7" fmla="*/ 98 h 553"/>
              <a:gd name="T8" fmla="*/ 391 w 447"/>
              <a:gd name="T9" fmla="*/ 111 h 553"/>
              <a:gd name="T10" fmla="*/ 94 w 447"/>
              <a:gd name="T11" fmla="*/ 149 h 553"/>
              <a:gd name="T12" fmla="*/ 107 w 447"/>
              <a:gd name="T13" fmla="*/ 424 h 553"/>
              <a:gd name="T14" fmla="*/ 383 w 447"/>
              <a:gd name="T15" fmla="*/ 453 h 553"/>
              <a:gd name="T16" fmla="*/ 393 w 447"/>
              <a:gd name="T17" fmla="*/ 446 h 553"/>
              <a:gd name="T18" fmla="*/ 433 w 447"/>
              <a:gd name="T19" fmla="*/ 449 h 553"/>
              <a:gd name="T20" fmla="*/ 421 w 447"/>
              <a:gd name="T21" fmla="*/ 485 h 553"/>
              <a:gd name="T22" fmla="*/ 194 w 447"/>
              <a:gd name="T23" fmla="*/ 531 h 553"/>
              <a:gd name="T24" fmla="*/ 0 w 447"/>
              <a:gd name="T25" fmla="*/ 264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7" h="553">
                <a:moveTo>
                  <a:pt x="0" y="264"/>
                </a:moveTo>
                <a:cubicBezTo>
                  <a:pt x="5" y="176"/>
                  <a:pt x="49" y="96"/>
                  <a:pt x="141" y="48"/>
                </a:cubicBezTo>
                <a:cubicBezTo>
                  <a:pt x="235" y="0"/>
                  <a:pt x="327" y="9"/>
                  <a:pt x="414" y="67"/>
                </a:cubicBezTo>
                <a:cubicBezTo>
                  <a:pt x="425" y="75"/>
                  <a:pt x="439" y="82"/>
                  <a:pt x="438" y="98"/>
                </a:cubicBezTo>
                <a:cubicBezTo>
                  <a:pt x="437" y="120"/>
                  <a:pt x="413" y="127"/>
                  <a:pt x="391" y="111"/>
                </a:cubicBezTo>
                <a:cubicBezTo>
                  <a:pt x="294" y="40"/>
                  <a:pt x="166" y="56"/>
                  <a:pt x="94" y="149"/>
                </a:cubicBezTo>
                <a:cubicBezTo>
                  <a:pt x="30" y="231"/>
                  <a:pt x="36" y="349"/>
                  <a:pt x="107" y="424"/>
                </a:cubicBezTo>
                <a:cubicBezTo>
                  <a:pt x="180" y="502"/>
                  <a:pt x="296" y="514"/>
                  <a:pt x="383" y="453"/>
                </a:cubicBezTo>
                <a:cubicBezTo>
                  <a:pt x="386" y="451"/>
                  <a:pt x="390" y="449"/>
                  <a:pt x="393" y="446"/>
                </a:cubicBezTo>
                <a:cubicBezTo>
                  <a:pt x="407" y="433"/>
                  <a:pt x="420" y="433"/>
                  <a:pt x="433" y="449"/>
                </a:cubicBezTo>
                <a:cubicBezTo>
                  <a:pt x="447" y="467"/>
                  <a:pt x="433" y="477"/>
                  <a:pt x="421" y="485"/>
                </a:cubicBezTo>
                <a:cubicBezTo>
                  <a:pt x="353" y="537"/>
                  <a:pt x="277" y="553"/>
                  <a:pt x="194" y="531"/>
                </a:cubicBezTo>
                <a:cubicBezTo>
                  <a:pt x="79" y="501"/>
                  <a:pt x="1" y="397"/>
                  <a:pt x="0" y="26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B12B8B5D-27C4-4676-86AC-E0A8C1414933}"/>
              </a:ext>
            </a:extLst>
          </p:cNvPr>
          <p:cNvSpPr>
            <a:spLocks/>
          </p:cNvSpPr>
          <p:nvPr userDrawn="1"/>
        </p:nvSpPr>
        <p:spPr bwMode="auto">
          <a:xfrm>
            <a:off x="-178872" y="-299444"/>
            <a:ext cx="3908719" cy="7654304"/>
          </a:xfrm>
          <a:custGeom>
            <a:avLst/>
            <a:gdLst>
              <a:gd name="T0" fmla="*/ 0 w 196"/>
              <a:gd name="T1" fmla="*/ 198 h 393"/>
              <a:gd name="T2" fmla="*/ 157 w 196"/>
              <a:gd name="T3" fmla="*/ 8 h 393"/>
              <a:gd name="T4" fmla="*/ 192 w 196"/>
              <a:gd name="T5" fmla="*/ 22 h 393"/>
              <a:gd name="T6" fmla="*/ 167 w 196"/>
              <a:gd name="T7" fmla="*/ 56 h 393"/>
              <a:gd name="T8" fmla="*/ 48 w 196"/>
              <a:gd name="T9" fmla="*/ 198 h 393"/>
              <a:gd name="T10" fmla="*/ 170 w 196"/>
              <a:gd name="T11" fmla="*/ 339 h 393"/>
              <a:gd name="T12" fmla="*/ 193 w 196"/>
              <a:gd name="T13" fmla="*/ 372 h 393"/>
              <a:gd name="T14" fmla="*/ 160 w 196"/>
              <a:gd name="T15" fmla="*/ 387 h 393"/>
              <a:gd name="T16" fmla="*/ 0 w 196"/>
              <a:gd name="T17" fmla="*/ 198 h 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6" h="393">
                <a:moveTo>
                  <a:pt x="0" y="198"/>
                </a:moveTo>
                <a:cubicBezTo>
                  <a:pt x="0" y="103"/>
                  <a:pt x="64" y="26"/>
                  <a:pt x="157" y="8"/>
                </a:cubicBezTo>
                <a:cubicBezTo>
                  <a:pt x="171" y="6"/>
                  <a:pt x="188" y="0"/>
                  <a:pt x="192" y="22"/>
                </a:cubicBezTo>
                <a:cubicBezTo>
                  <a:pt x="196" y="41"/>
                  <a:pt x="190" y="52"/>
                  <a:pt x="167" y="56"/>
                </a:cubicBezTo>
                <a:cubicBezTo>
                  <a:pt x="95" y="70"/>
                  <a:pt x="47" y="129"/>
                  <a:pt x="48" y="198"/>
                </a:cubicBezTo>
                <a:cubicBezTo>
                  <a:pt x="48" y="267"/>
                  <a:pt x="97" y="325"/>
                  <a:pt x="170" y="339"/>
                </a:cubicBezTo>
                <a:cubicBezTo>
                  <a:pt x="191" y="343"/>
                  <a:pt x="195" y="354"/>
                  <a:pt x="193" y="372"/>
                </a:cubicBezTo>
                <a:cubicBezTo>
                  <a:pt x="190" y="393"/>
                  <a:pt x="174" y="389"/>
                  <a:pt x="160" y="387"/>
                </a:cubicBezTo>
                <a:cubicBezTo>
                  <a:pt x="70" y="375"/>
                  <a:pt x="0" y="293"/>
                  <a:pt x="0" y="19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 dirty="0"/>
          </a:p>
        </p:txBody>
      </p:sp>
      <p:pic>
        <p:nvPicPr>
          <p:cNvPr id="1026" name="Picture 2" descr="Image result for Scottish Chambers of commerce logo">
            <a:extLst>
              <a:ext uri="{FF2B5EF4-FFF2-40B4-BE49-F238E27FC236}">
                <a16:creationId xmlns:a16="http://schemas.microsoft.com/office/drawing/2014/main" id="{84F4849F-9782-4A11-ABDC-F3917E086F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3084" y="203742"/>
            <a:ext cx="1968011" cy="104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329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087E09-D75F-4E26-B01E-A1A09BA2EA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7A70B7-7ADE-4E0B-B956-363B0B1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63"/>
            <a:ext cx="10515600" cy="940181"/>
          </a:xfrm>
        </p:spPr>
        <p:txBody>
          <a:bodyPr anchor="b">
            <a:noAutofit/>
          </a:bodyPr>
          <a:lstStyle>
            <a:lvl1pPr algn="ctr">
              <a:defRPr sz="4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B5603-8A62-4D45-B6EF-0D7E2D5FC4F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139388" y="1154832"/>
            <a:ext cx="7900525" cy="764460"/>
          </a:xfrm>
        </p:spPr>
        <p:txBody>
          <a:bodyPr>
            <a:noAutofit/>
          </a:bodyPr>
          <a:lstStyle>
            <a:lvl1pPr marL="0" indent="0" algn="ctr">
              <a:buNone/>
              <a:defRPr sz="18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Dummy Text Comes Here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5FC40B0-ED27-47E5-A3C2-32A8418567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638" y="6260507"/>
            <a:ext cx="1075427" cy="41492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931D2A9-0B92-4197-8802-80424C14EA7E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B74B0-30B9-45C2-9AE6-45D1978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rgbClr val="2C567A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5A30B6B-EEDB-4142-8138-D50F5A307D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93041" y="2270376"/>
            <a:ext cx="6206400" cy="4587625"/>
          </a:xfrm>
          <a:custGeom>
            <a:avLst/>
            <a:gdLst>
              <a:gd name="connsiteX0" fmla="*/ 3103200 w 6206400"/>
              <a:gd name="connsiteY0" fmla="*/ 0 h 4587625"/>
              <a:gd name="connsiteX1" fmla="*/ 6206400 w 6206400"/>
              <a:gd name="connsiteY1" fmla="*/ 3103200 h 4587625"/>
              <a:gd name="connsiteX2" fmla="*/ 5831861 w 6206400"/>
              <a:gd name="connsiteY2" fmla="*/ 4582370 h 4587625"/>
              <a:gd name="connsiteX3" fmla="*/ 5828668 w 6206400"/>
              <a:gd name="connsiteY3" fmla="*/ 4587625 h 4587625"/>
              <a:gd name="connsiteX4" fmla="*/ 377733 w 6206400"/>
              <a:gd name="connsiteY4" fmla="*/ 4587625 h 4587625"/>
              <a:gd name="connsiteX5" fmla="*/ 374540 w 6206400"/>
              <a:gd name="connsiteY5" fmla="*/ 4582370 h 4587625"/>
              <a:gd name="connsiteX6" fmla="*/ 0 w 6206400"/>
              <a:gd name="connsiteY6" fmla="*/ 3103200 h 4587625"/>
              <a:gd name="connsiteX7" fmla="*/ 3103200 w 6206400"/>
              <a:gd name="connsiteY7" fmla="*/ 0 h 458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06400" h="4587625">
                <a:moveTo>
                  <a:pt x="3103200" y="0"/>
                </a:moveTo>
                <a:cubicBezTo>
                  <a:pt x="4817050" y="0"/>
                  <a:pt x="6206400" y="1389350"/>
                  <a:pt x="6206400" y="3103200"/>
                </a:cubicBezTo>
                <a:cubicBezTo>
                  <a:pt x="6206400" y="3638778"/>
                  <a:pt x="6070721" y="4142667"/>
                  <a:pt x="5831861" y="4582370"/>
                </a:cubicBezTo>
                <a:lnTo>
                  <a:pt x="5828668" y="4587625"/>
                </a:lnTo>
                <a:lnTo>
                  <a:pt x="377733" y="4587625"/>
                </a:lnTo>
                <a:lnTo>
                  <a:pt x="374540" y="4582370"/>
                </a:lnTo>
                <a:cubicBezTo>
                  <a:pt x="135679" y="4142667"/>
                  <a:pt x="0" y="3638778"/>
                  <a:pt x="0" y="3103200"/>
                </a:cubicBezTo>
                <a:cubicBezTo>
                  <a:pt x="0" y="1389350"/>
                  <a:pt x="1389350" y="0"/>
                  <a:pt x="310320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499092-5252-4FF5-9E34-6C04F5759DE4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1CD0287-C7A7-4A06-AF32-1725C6A04798}"/>
              </a:ext>
            </a:extLst>
          </p:cNvPr>
          <p:cNvSpPr/>
          <p:nvPr userDrawn="1"/>
        </p:nvSpPr>
        <p:spPr>
          <a:xfrm>
            <a:off x="11364464" y="6395385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0648E66-1976-4159-92E3-7D5A924A45D5}"/>
              </a:ext>
            </a:extLst>
          </p:cNvPr>
          <p:cNvSpPr txBox="1">
            <a:spLocks/>
          </p:cNvSpPr>
          <p:nvPr userDrawn="1"/>
        </p:nvSpPr>
        <p:spPr>
          <a:xfrm>
            <a:off x="11357260" y="6426179"/>
            <a:ext cx="294460" cy="1873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C71654-96A5-4280-94F3-931C61A9F9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2" descr="Image result for Scottish Chambers of commerce logo">
            <a:extLst>
              <a:ext uri="{FF2B5EF4-FFF2-40B4-BE49-F238E27FC236}">
                <a16:creationId xmlns:a16="http://schemas.microsoft.com/office/drawing/2014/main" id="{2CED545C-FB15-46BA-A154-2C74F371AC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4" y="6001440"/>
            <a:ext cx="1477294" cy="7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049507-D3A5-49EE-98BF-AFC56A1EA4F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29531" y="93786"/>
            <a:ext cx="85725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25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60" y="1825625"/>
            <a:ext cx="4914189" cy="4351338"/>
          </a:xfrm>
        </p:spPr>
        <p:txBody>
          <a:bodyPr lIns="0" tIns="0" rIns="0" bIns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804407" y="6395385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7203" y="642617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26619E66-5354-4D60-8529-27917AC037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4648" y="0"/>
            <a:ext cx="6307353" cy="5780372"/>
          </a:xfrm>
          <a:custGeom>
            <a:avLst/>
            <a:gdLst>
              <a:gd name="connsiteX0" fmla="*/ 760444 w 6307353"/>
              <a:gd name="connsiteY0" fmla="*/ 0 h 5780372"/>
              <a:gd name="connsiteX1" fmla="*/ 6307353 w 6307353"/>
              <a:gd name="connsiteY1" fmla="*/ 0 h 5780372"/>
              <a:gd name="connsiteX2" fmla="*/ 6307353 w 6307353"/>
              <a:gd name="connsiteY2" fmla="*/ 4515612 h 5780372"/>
              <a:gd name="connsiteX3" fmla="*/ 6110746 w 6307353"/>
              <a:gd name="connsiteY3" fmla="*/ 4731934 h 5780372"/>
              <a:gd name="connsiteX4" fmla="*/ 3579592 w 6307353"/>
              <a:gd name="connsiteY4" fmla="*/ 5780372 h 5780372"/>
              <a:gd name="connsiteX5" fmla="*/ 0 w 6307353"/>
              <a:gd name="connsiteY5" fmla="*/ 2200780 h 5780372"/>
              <a:gd name="connsiteX6" fmla="*/ 611338 w 6307353"/>
              <a:gd name="connsiteY6" fmla="*/ 199396 h 578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7353" h="5780372">
                <a:moveTo>
                  <a:pt x="760444" y="0"/>
                </a:moveTo>
                <a:lnTo>
                  <a:pt x="6307353" y="0"/>
                </a:lnTo>
                <a:lnTo>
                  <a:pt x="6307353" y="4515612"/>
                </a:lnTo>
                <a:lnTo>
                  <a:pt x="6110746" y="4731934"/>
                </a:lnTo>
                <a:cubicBezTo>
                  <a:pt x="5462967" y="5379713"/>
                  <a:pt x="4568069" y="5780372"/>
                  <a:pt x="3579592" y="5780372"/>
                </a:cubicBezTo>
                <a:cubicBezTo>
                  <a:pt x="1602638" y="5780372"/>
                  <a:pt x="0" y="4177734"/>
                  <a:pt x="0" y="2200780"/>
                </a:cubicBezTo>
                <a:cubicBezTo>
                  <a:pt x="0" y="1459422"/>
                  <a:pt x="225371" y="770703"/>
                  <a:pt x="611338" y="199396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E646B4F-6CCB-724C-9D5E-6D577002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99595"/>
            <a:ext cx="4937211" cy="1325563"/>
          </a:xfrm>
        </p:spPr>
        <p:txBody>
          <a:bodyPr lIns="0" tIns="0" rIns="0" bIns="0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pic>
        <p:nvPicPr>
          <p:cNvPr id="9" name="Picture 2" descr="Image result for Scottish Chambers of commerce logo">
            <a:extLst>
              <a:ext uri="{FF2B5EF4-FFF2-40B4-BE49-F238E27FC236}">
                <a16:creationId xmlns:a16="http://schemas.microsoft.com/office/drawing/2014/main" id="{2DEACFE7-1D3A-4D1B-8B23-008E3C91CB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900" y="181827"/>
            <a:ext cx="1081177" cy="576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022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99595"/>
            <a:ext cx="4937211" cy="1325563"/>
          </a:xfrm>
        </p:spPr>
        <p:txBody>
          <a:bodyPr lIns="0" tIns="0" rIns="0" bIns="0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8960" y="1825625"/>
            <a:ext cx="4914189" cy="4351338"/>
          </a:xfrm>
        </p:spPr>
        <p:txBody>
          <a:bodyPr lIns="0" tIns="0" rIns="0" bIns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415693-E2CB-4DB4-B07C-2F96B0CAB302}"/>
              </a:ext>
            </a:extLst>
          </p:cNvPr>
          <p:cNvSpPr/>
          <p:nvPr userDrawn="1"/>
        </p:nvSpPr>
        <p:spPr>
          <a:xfrm>
            <a:off x="7854462" y="988536"/>
            <a:ext cx="4329129" cy="4880927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4C1BF67-E354-4E04-8F94-BABF2B7D1AFB}"/>
              </a:ext>
            </a:extLst>
          </p:cNvPr>
          <p:cNvSpPr/>
          <p:nvPr userDrawn="1"/>
        </p:nvSpPr>
        <p:spPr>
          <a:xfrm>
            <a:off x="5107816" y="633613"/>
            <a:ext cx="5571908" cy="5571906"/>
          </a:xfrm>
          <a:prstGeom prst="ellipse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FF6AC390-6F85-4B64-AE7A-E8E0D8FC89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55212" y="988536"/>
            <a:ext cx="4884848" cy="48848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3C88C1A-2B60-407B-B19D-85AF75144560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79EBB3F-03A5-407E-86D3-A4B73CE94443}"/>
              </a:ext>
            </a:extLst>
          </p:cNvPr>
          <p:cNvSpPr/>
          <p:nvPr userDrawn="1"/>
        </p:nvSpPr>
        <p:spPr>
          <a:xfrm>
            <a:off x="11381722" y="6395385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7B16293F-F9AD-4586-B3B5-8C1A36C5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7260" y="642617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pic>
        <p:nvPicPr>
          <p:cNvPr id="12" name="Picture 2" descr="Image result for Scottish Chambers of commerce logo">
            <a:extLst>
              <a:ext uri="{FF2B5EF4-FFF2-40B4-BE49-F238E27FC236}">
                <a16:creationId xmlns:a16="http://schemas.microsoft.com/office/drawing/2014/main" id="{41306FD5-C54A-4769-9C09-8C042F1D03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4" y="6001440"/>
            <a:ext cx="1477294" cy="7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B9643F-6CF9-41E3-B4CC-DCECCCF273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26341" y="-34560"/>
            <a:ext cx="85725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582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2E4E194-63F1-4D43-AC02-75733DF045E9}"/>
              </a:ext>
            </a:extLst>
          </p:cNvPr>
          <p:cNvSpPr/>
          <p:nvPr userDrawn="1"/>
        </p:nvSpPr>
        <p:spPr>
          <a:xfrm>
            <a:off x="8308181" y="1563343"/>
            <a:ext cx="3883819" cy="43732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799E3E2-888B-2343-9A63-F84C03265CB5}"/>
              </a:ext>
            </a:extLst>
          </p:cNvPr>
          <p:cNvSpPr>
            <a:spLocks noChangeAspect="1"/>
          </p:cNvSpPr>
          <p:nvPr userDrawn="1"/>
        </p:nvSpPr>
        <p:spPr>
          <a:xfrm>
            <a:off x="9833702" y="1757082"/>
            <a:ext cx="832104" cy="832104"/>
          </a:xfrm>
          <a:prstGeom prst="ellipse">
            <a:avLst/>
          </a:prstGeom>
          <a:solidFill>
            <a:schemeClr val="tx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Picture Placeholder 11">
            <a:extLst>
              <a:ext uri="{FF2B5EF4-FFF2-40B4-BE49-F238E27FC236}">
                <a16:creationId xmlns:a16="http://schemas.microsoft.com/office/drawing/2014/main" id="{8FEDE8EF-5B7A-A741-9A56-D365CAE01B6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998318" y="1921698"/>
            <a:ext cx="502873" cy="502873"/>
          </a:xfrm>
          <a:prstGeom prst="rect">
            <a:avLst/>
          </a:prstGeom>
          <a:noFill/>
        </p:spPr>
        <p:txBody>
          <a:bodyPr lIns="0" rIns="0"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55C1FB-E61C-4BBC-8179-D34908DEA1B6}"/>
              </a:ext>
            </a:extLst>
          </p:cNvPr>
          <p:cNvSpPr/>
          <p:nvPr userDrawn="1"/>
        </p:nvSpPr>
        <p:spPr>
          <a:xfrm>
            <a:off x="0" y="1569977"/>
            <a:ext cx="3883819" cy="43732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C1E0992-271E-4948-9461-C7AA54AF8FEA}"/>
              </a:ext>
            </a:extLst>
          </p:cNvPr>
          <p:cNvSpPr>
            <a:spLocks noChangeAspect="1"/>
          </p:cNvSpPr>
          <p:nvPr userDrawn="1"/>
        </p:nvSpPr>
        <p:spPr>
          <a:xfrm>
            <a:off x="1526011" y="1757082"/>
            <a:ext cx="832104" cy="832104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9126" y="3140349"/>
            <a:ext cx="3445566" cy="2504663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5B71D50-AA4B-4E0C-8F6A-0F64F2C8A8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83819" y="1563343"/>
            <a:ext cx="4424362" cy="4373217"/>
          </a:xfrm>
          <a:solidFill>
            <a:schemeClr val="bg2">
              <a:lumMod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47C9C38-5B17-467D-B581-EF28ECB11E8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527490" y="3140349"/>
            <a:ext cx="3445200" cy="2504663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B88DD7-AEB5-4718-AF2D-28B5B91ED71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219126" y="2644961"/>
            <a:ext cx="3445566" cy="495389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8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694448B-800C-40EF-8F61-18C018E8374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527124" y="2644961"/>
            <a:ext cx="3445566" cy="495389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8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83B974E-5202-4EAD-9D55-4129C84BAE8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690627" y="1921698"/>
            <a:ext cx="502873" cy="502873"/>
          </a:xfrm>
          <a:prstGeom prst="rect">
            <a:avLst/>
          </a:prstGeom>
          <a:noFill/>
        </p:spPr>
        <p:txBody>
          <a:bodyPr lIns="0" rIns="0"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4685A2-79E7-47ED-86F0-5075E972150D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3BDF86-316D-4420-A9C6-FAB62FAE33CF}"/>
              </a:ext>
            </a:extLst>
          </p:cNvPr>
          <p:cNvSpPr/>
          <p:nvPr userDrawn="1"/>
        </p:nvSpPr>
        <p:spPr>
          <a:xfrm>
            <a:off x="11364464" y="6395385"/>
            <a:ext cx="280051" cy="28005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6C845ECE-DBE2-4DA6-A1D0-1CA0C0AAA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7260" y="642617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36A76E-B775-4E7F-83E9-D3A61AC486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4750" y="3359"/>
            <a:ext cx="857250" cy="1019175"/>
          </a:xfrm>
          <a:prstGeom prst="rect">
            <a:avLst/>
          </a:prstGeom>
        </p:spPr>
      </p:pic>
      <p:pic>
        <p:nvPicPr>
          <p:cNvPr id="28" name="Picture 2" descr="Image result for Scottish Chambers of commerce logo">
            <a:extLst>
              <a:ext uri="{FF2B5EF4-FFF2-40B4-BE49-F238E27FC236}">
                <a16:creationId xmlns:a16="http://schemas.microsoft.com/office/drawing/2014/main" id="{26034298-7FE3-4F9D-A8D1-D1866BDDCD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4" y="6001440"/>
            <a:ext cx="1477294" cy="7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926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B6EB0C6-606C-4AFB-8FF8-AB43606B95BD}"/>
              </a:ext>
            </a:extLst>
          </p:cNvPr>
          <p:cNvSpPr/>
          <p:nvPr userDrawn="1"/>
        </p:nvSpPr>
        <p:spPr>
          <a:xfrm>
            <a:off x="6599236" y="4707908"/>
            <a:ext cx="5592763" cy="10064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CE6D5A-A5C0-4B12-A26A-691D5743FA5C}"/>
              </a:ext>
            </a:extLst>
          </p:cNvPr>
          <p:cNvSpPr/>
          <p:nvPr userDrawn="1"/>
        </p:nvSpPr>
        <p:spPr>
          <a:xfrm>
            <a:off x="-82063" y="1648186"/>
            <a:ext cx="5709139" cy="10064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0934" y="2863158"/>
            <a:ext cx="4074002" cy="2846648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B88DD7-AEB5-4718-AF2D-28B5B91ED71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1309370" y="1903728"/>
            <a:ext cx="3445566" cy="495389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en-US" noProof="0"/>
              <a:t>Topic 01 comes here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E5123CE7-2F8A-489B-BD99-0C2A33ADF49A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7327918" y="1648186"/>
            <a:ext cx="4074002" cy="2834508"/>
          </a:xfr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07730BCF-AC2A-4FEC-8F01-63964DB444CF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475709" y="4963450"/>
            <a:ext cx="3445566" cy="495389"/>
          </a:xfrm>
        </p:spPr>
        <p:txBody>
          <a:bodyPr lIns="0" tIns="0" rIns="0" bIns="0" anchor="ctr">
            <a:noAutofit/>
          </a:bodyPr>
          <a:lstStyle>
            <a:lvl1pPr marL="0" indent="0" algn="l">
              <a:buNone/>
              <a:defRPr sz="1800" b="1" cap="all" baseline="0">
                <a:solidFill>
                  <a:schemeClr val="accent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en-US" noProof="0"/>
              <a:t>Topic 02 comes here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19C8692-230B-D543-A7F7-4FD61B04D1C6}"/>
              </a:ext>
            </a:extLst>
          </p:cNvPr>
          <p:cNvSpPr>
            <a:spLocks noChangeAspect="1"/>
          </p:cNvSpPr>
          <p:nvPr userDrawn="1"/>
        </p:nvSpPr>
        <p:spPr>
          <a:xfrm>
            <a:off x="5084763" y="1652762"/>
            <a:ext cx="1001899" cy="1001899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11">
            <a:extLst>
              <a:ext uri="{FF2B5EF4-FFF2-40B4-BE49-F238E27FC236}">
                <a16:creationId xmlns:a16="http://schemas.microsoft.com/office/drawing/2014/main" id="{E150BFC7-A11D-CC46-B5A2-8BD93C26950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82969" y="1850968"/>
            <a:ext cx="605487" cy="605487"/>
          </a:xfrm>
          <a:prstGeom prst="rect">
            <a:avLst/>
          </a:prstGeom>
          <a:noFill/>
        </p:spPr>
        <p:txBody>
          <a:bodyPr lIns="0" rIns="0" anchor="ctr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95B55F4-B501-3440-8904-A1C7F049CBE8}"/>
              </a:ext>
            </a:extLst>
          </p:cNvPr>
          <p:cNvSpPr>
            <a:spLocks noChangeAspect="1"/>
          </p:cNvSpPr>
          <p:nvPr userDrawn="1"/>
        </p:nvSpPr>
        <p:spPr>
          <a:xfrm>
            <a:off x="6100576" y="4707907"/>
            <a:ext cx="1001899" cy="1001899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Picture Placeholder 11">
            <a:extLst>
              <a:ext uri="{FF2B5EF4-FFF2-40B4-BE49-F238E27FC236}">
                <a16:creationId xmlns:a16="http://schemas.microsoft.com/office/drawing/2014/main" id="{F2116994-BE3E-6A43-9C15-E71BA8EC821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298782" y="4906113"/>
            <a:ext cx="605487" cy="605487"/>
          </a:xfrm>
          <a:prstGeom prst="rect">
            <a:avLst/>
          </a:prstGeom>
          <a:noFill/>
        </p:spPr>
        <p:txBody>
          <a:bodyPr lIns="0" rIns="0" anchor="ctr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ABB756-ACE1-4A71-910E-5E110DEDBE73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0700903-7E83-46BF-A80B-5E009E139264}"/>
              </a:ext>
            </a:extLst>
          </p:cNvPr>
          <p:cNvSpPr/>
          <p:nvPr userDrawn="1"/>
        </p:nvSpPr>
        <p:spPr>
          <a:xfrm>
            <a:off x="11364464" y="6395385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CBC4EE88-B960-43B0-A6CA-936DDF0F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7260" y="642617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pic>
        <p:nvPicPr>
          <p:cNvPr id="30" name="Picture 2" descr="Image result for Scottish Chambers of commerce logo">
            <a:extLst>
              <a:ext uri="{FF2B5EF4-FFF2-40B4-BE49-F238E27FC236}">
                <a16:creationId xmlns:a16="http://schemas.microsoft.com/office/drawing/2014/main" id="{36B7B638-A273-4CC7-A69D-C89D1132B7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817" y="21407"/>
            <a:ext cx="1477294" cy="7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293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70E2287-0F7B-4DD3-A805-DB19BBF3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E7A86-154A-47A8-BA86-9052BF66D1D1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FA6596F-E150-4679-96E4-211390105C55}"/>
              </a:ext>
            </a:extLst>
          </p:cNvPr>
          <p:cNvSpPr/>
          <p:nvPr userDrawn="1"/>
        </p:nvSpPr>
        <p:spPr>
          <a:xfrm>
            <a:off x="11364464" y="6395385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E3A56684-47BC-4AA0-A1CB-6FC318D6E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7260" y="642617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7172F1-392D-4955-A6B9-03D7ACAC16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4767" y="0"/>
            <a:ext cx="857250" cy="1019175"/>
          </a:xfrm>
          <a:prstGeom prst="rect">
            <a:avLst/>
          </a:prstGeom>
        </p:spPr>
      </p:pic>
      <p:pic>
        <p:nvPicPr>
          <p:cNvPr id="9" name="Picture 2" descr="Image result for Scottish Chambers of commerce logo">
            <a:extLst>
              <a:ext uri="{FF2B5EF4-FFF2-40B4-BE49-F238E27FC236}">
                <a16:creationId xmlns:a16="http://schemas.microsoft.com/office/drawing/2014/main" id="{42FF1F6C-8151-4C00-95C6-4911471E32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4" y="6001440"/>
            <a:ext cx="1477294" cy="7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219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46">
            <a:extLst>
              <a:ext uri="{FF2B5EF4-FFF2-40B4-BE49-F238E27FC236}">
                <a16:creationId xmlns:a16="http://schemas.microsoft.com/office/drawing/2014/main" id="{DE9DDACD-F2BA-47C3-90B0-8B8F50344308}"/>
              </a:ext>
            </a:extLst>
          </p:cNvPr>
          <p:cNvSpPr/>
          <p:nvPr userDrawn="1"/>
        </p:nvSpPr>
        <p:spPr>
          <a:xfrm>
            <a:off x="9498658" y="3676716"/>
            <a:ext cx="1729332" cy="1729332"/>
          </a:xfrm>
          <a:prstGeom prst="ellipse">
            <a:avLst/>
          </a:prstGeom>
          <a:solidFill>
            <a:schemeClr val="accent6">
              <a:lumMod val="5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9358053-CA3C-4026-AED8-8F11453FE11A}"/>
              </a:ext>
            </a:extLst>
          </p:cNvPr>
          <p:cNvSpPr/>
          <p:nvPr userDrawn="1"/>
        </p:nvSpPr>
        <p:spPr>
          <a:xfrm>
            <a:off x="6646275" y="3676716"/>
            <a:ext cx="1729332" cy="1729332"/>
          </a:xfrm>
          <a:prstGeom prst="ellipse">
            <a:avLst/>
          </a:prstGeom>
          <a:solidFill>
            <a:schemeClr val="accent6">
              <a:lumMod val="5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7C7DD3D-64ED-4D35-BC51-BEEC537D0573}"/>
              </a:ext>
            </a:extLst>
          </p:cNvPr>
          <p:cNvSpPr/>
          <p:nvPr userDrawn="1"/>
        </p:nvSpPr>
        <p:spPr>
          <a:xfrm>
            <a:off x="3807539" y="3676716"/>
            <a:ext cx="1729332" cy="1729332"/>
          </a:xfrm>
          <a:prstGeom prst="ellipse">
            <a:avLst/>
          </a:prstGeom>
          <a:solidFill>
            <a:schemeClr val="accent6">
              <a:lumMod val="5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834AE279-9401-4978-85C4-86328CB13A53}"/>
              </a:ext>
            </a:extLst>
          </p:cNvPr>
          <p:cNvSpPr/>
          <p:nvPr userDrawn="1"/>
        </p:nvSpPr>
        <p:spPr>
          <a:xfrm rot="10800000">
            <a:off x="1164081" y="4984433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2" name="Picture Placeholder 2">
            <a:extLst>
              <a:ext uri="{FF2B5EF4-FFF2-40B4-BE49-F238E27FC236}">
                <a16:creationId xmlns:a16="http://schemas.microsoft.com/office/drawing/2014/main" id="{2D2BCAD1-F9F0-43BB-B30D-5587873943B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03638" y="3826782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F250098-C19D-4FCF-A905-62A29D481EB1}"/>
              </a:ext>
            </a:extLst>
          </p:cNvPr>
          <p:cNvSpPr/>
          <p:nvPr userDrawn="1"/>
        </p:nvSpPr>
        <p:spPr>
          <a:xfrm>
            <a:off x="954140" y="3676716"/>
            <a:ext cx="1729332" cy="1729332"/>
          </a:xfrm>
          <a:prstGeom prst="ellipse">
            <a:avLst/>
          </a:prstGeom>
          <a:solidFill>
            <a:schemeClr val="accent6">
              <a:lumMod val="5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A066E8CA-EC98-4AD6-9927-522F1CA5C4C7}"/>
              </a:ext>
            </a:extLst>
          </p:cNvPr>
          <p:cNvSpPr/>
          <p:nvPr userDrawn="1"/>
        </p:nvSpPr>
        <p:spPr>
          <a:xfrm rot="10800000">
            <a:off x="9719917" y="265920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36610597-6A76-4A06-82A5-A8FFC5BAEA0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648156" y="15056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9733285-016C-4C38-816C-83D30C075C70}"/>
              </a:ext>
            </a:extLst>
          </p:cNvPr>
          <p:cNvSpPr/>
          <p:nvPr userDrawn="1"/>
        </p:nvSpPr>
        <p:spPr>
          <a:xfrm>
            <a:off x="9498658" y="1355569"/>
            <a:ext cx="1729332" cy="1729332"/>
          </a:xfrm>
          <a:prstGeom prst="ellipse">
            <a:avLst/>
          </a:prstGeom>
          <a:solidFill>
            <a:schemeClr val="accent6">
              <a:lumMod val="5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0153713D-6365-4738-B232-5B25E275542E}"/>
              </a:ext>
            </a:extLst>
          </p:cNvPr>
          <p:cNvSpPr/>
          <p:nvPr userDrawn="1"/>
        </p:nvSpPr>
        <p:spPr>
          <a:xfrm rot="10800000">
            <a:off x="6851163" y="2662536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54704160-1ED7-4B90-8963-0F887C73E9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95773" y="15056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272B962-9566-42D2-B4C3-E7AA81884A83}"/>
              </a:ext>
            </a:extLst>
          </p:cNvPr>
          <p:cNvSpPr/>
          <p:nvPr userDrawn="1"/>
        </p:nvSpPr>
        <p:spPr>
          <a:xfrm>
            <a:off x="6646275" y="1355569"/>
            <a:ext cx="1729332" cy="1729332"/>
          </a:xfrm>
          <a:prstGeom prst="ellipse">
            <a:avLst/>
          </a:prstGeom>
          <a:solidFill>
            <a:schemeClr val="accent6">
              <a:lumMod val="5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B1A609A-9348-4CC6-AE24-235D7FFFBC0B}"/>
              </a:ext>
            </a:extLst>
          </p:cNvPr>
          <p:cNvSpPr/>
          <p:nvPr userDrawn="1"/>
        </p:nvSpPr>
        <p:spPr>
          <a:xfrm rot="10800000">
            <a:off x="9707434" y="4984433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F611F105-122A-4799-AC74-87B3DA2B99E1}"/>
              </a:ext>
            </a:extLst>
          </p:cNvPr>
          <p:cNvSpPr/>
          <p:nvPr userDrawn="1"/>
        </p:nvSpPr>
        <p:spPr>
          <a:xfrm rot="10800000">
            <a:off x="6850703" y="4984433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797A9B05-8158-47D3-A8A2-5AB359ACF45C}"/>
              </a:ext>
            </a:extLst>
          </p:cNvPr>
          <p:cNvSpPr/>
          <p:nvPr userDrawn="1"/>
        </p:nvSpPr>
        <p:spPr>
          <a:xfrm rot="10800000">
            <a:off x="4010902" y="4984433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159AA79-2237-4A27-BBC2-D44032158D19}"/>
              </a:ext>
            </a:extLst>
          </p:cNvPr>
          <p:cNvSpPr/>
          <p:nvPr userDrawn="1"/>
        </p:nvSpPr>
        <p:spPr>
          <a:xfrm>
            <a:off x="3807539" y="1355569"/>
            <a:ext cx="1729332" cy="1729332"/>
          </a:xfrm>
          <a:prstGeom prst="ellipse">
            <a:avLst/>
          </a:prstGeom>
          <a:solidFill>
            <a:schemeClr val="accent6">
              <a:lumMod val="5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755353A8-99E8-487C-B055-2910CCF7F7EA}"/>
              </a:ext>
            </a:extLst>
          </p:cNvPr>
          <p:cNvSpPr/>
          <p:nvPr userDrawn="1"/>
        </p:nvSpPr>
        <p:spPr>
          <a:xfrm rot="10800000">
            <a:off x="4010957" y="265920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87010E4-ADF2-486D-8DF7-B0FF38C6DADF}"/>
              </a:ext>
            </a:extLst>
          </p:cNvPr>
          <p:cNvSpPr/>
          <p:nvPr userDrawn="1"/>
        </p:nvSpPr>
        <p:spPr>
          <a:xfrm>
            <a:off x="954140" y="1355569"/>
            <a:ext cx="1729332" cy="1729332"/>
          </a:xfrm>
          <a:prstGeom prst="ellipse">
            <a:avLst/>
          </a:prstGeom>
          <a:solidFill>
            <a:schemeClr val="accent6">
              <a:lumMod val="5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A08BE29-CFA5-4E0D-9DBE-A430AE1B8072}"/>
              </a:ext>
            </a:extLst>
          </p:cNvPr>
          <p:cNvSpPr/>
          <p:nvPr userDrawn="1"/>
        </p:nvSpPr>
        <p:spPr>
          <a:xfrm rot="10800000">
            <a:off x="1162645" y="2662536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70E2287-0F7B-4DD3-A805-DB19BBF3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B995BE-66C2-4379-885F-4BE069DA39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3638" y="15056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9B56B6C6-9F3C-4E80-BBAD-280E697B89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57037" y="15056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49DF768-5A06-4387-B005-3BEAF2D0F05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53" name="Picture Placeholder 2">
            <a:extLst>
              <a:ext uri="{FF2B5EF4-FFF2-40B4-BE49-F238E27FC236}">
                <a16:creationId xmlns:a16="http://schemas.microsoft.com/office/drawing/2014/main" id="{FF4A538A-77D3-4A05-8D52-25B36E574F2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957037" y="3826782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54" name="Picture Placeholder 2">
            <a:extLst>
              <a:ext uri="{FF2B5EF4-FFF2-40B4-BE49-F238E27FC236}">
                <a16:creationId xmlns:a16="http://schemas.microsoft.com/office/drawing/2014/main" id="{C476C5EE-A68D-4F0C-8AD3-0D6C7AD46B0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795773" y="3826782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5" name="Picture Placeholder 2">
            <a:extLst>
              <a:ext uri="{FF2B5EF4-FFF2-40B4-BE49-F238E27FC236}">
                <a16:creationId xmlns:a16="http://schemas.microsoft.com/office/drawing/2014/main" id="{A03E3D01-8B73-40BC-B1DD-9E4DA24D91F5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648156" y="3826782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6F672E6-CCC7-4C2D-903A-2A1E3E204A8E}"/>
              </a:ext>
            </a:extLst>
          </p:cNvPr>
          <p:cNvSpPr/>
          <p:nvPr userDrawn="1"/>
        </p:nvSpPr>
        <p:spPr>
          <a:xfrm>
            <a:off x="11364464" y="6395385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F876AAE4-00FA-497B-8A9B-F344CF67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7260" y="642617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pic>
        <p:nvPicPr>
          <p:cNvPr id="40" name="Picture 2" descr="Image result for Scottish Chambers of commerce logo">
            <a:extLst>
              <a:ext uri="{FF2B5EF4-FFF2-40B4-BE49-F238E27FC236}">
                <a16:creationId xmlns:a16="http://schemas.microsoft.com/office/drawing/2014/main" id="{ED13883D-4639-40EE-9821-6266588B8F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817" y="21407"/>
            <a:ext cx="1477294" cy="7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9C6C7E-5927-420A-AC83-4F093FFAA9E7}"/>
              </a:ext>
            </a:extLst>
          </p:cNvPr>
          <p:cNvSpPr txBox="1"/>
          <p:nvPr userDrawn="1"/>
        </p:nvSpPr>
        <p:spPr>
          <a:xfrm>
            <a:off x="543563" y="3165964"/>
            <a:ext cx="2554633" cy="4270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406DFDF-58C6-4623-A9E4-E8470E3917EF}"/>
              </a:ext>
            </a:extLst>
          </p:cNvPr>
          <p:cNvSpPr txBox="1"/>
          <p:nvPr userDrawn="1"/>
        </p:nvSpPr>
        <p:spPr>
          <a:xfrm>
            <a:off x="3393152" y="3165964"/>
            <a:ext cx="2554633" cy="4270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79DD532-2945-4278-A4FD-8D119BE50EEA}"/>
              </a:ext>
            </a:extLst>
          </p:cNvPr>
          <p:cNvSpPr txBox="1"/>
          <p:nvPr userDrawn="1"/>
        </p:nvSpPr>
        <p:spPr>
          <a:xfrm>
            <a:off x="6233623" y="3160749"/>
            <a:ext cx="2554633" cy="4270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6E2F6E4-2E89-46E8-A762-B0BF90BB6BD7}"/>
              </a:ext>
            </a:extLst>
          </p:cNvPr>
          <p:cNvSpPr txBox="1"/>
          <p:nvPr userDrawn="1"/>
        </p:nvSpPr>
        <p:spPr>
          <a:xfrm>
            <a:off x="9081349" y="3154937"/>
            <a:ext cx="2554633" cy="4270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9DC9ACF-E9D2-499A-8DB6-18693FFAF61E}"/>
              </a:ext>
            </a:extLst>
          </p:cNvPr>
          <p:cNvSpPr txBox="1"/>
          <p:nvPr userDrawn="1"/>
        </p:nvSpPr>
        <p:spPr>
          <a:xfrm>
            <a:off x="515938" y="5502431"/>
            <a:ext cx="2554633" cy="4270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8820043-66B5-4194-A9D2-CCF8B3A69A97}"/>
              </a:ext>
            </a:extLst>
          </p:cNvPr>
          <p:cNvSpPr txBox="1"/>
          <p:nvPr userDrawn="1"/>
        </p:nvSpPr>
        <p:spPr>
          <a:xfrm>
            <a:off x="3393152" y="5489704"/>
            <a:ext cx="2554633" cy="4270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8BE6D0E-36EB-4C45-9FC8-FA3ACF4C6AC1}"/>
              </a:ext>
            </a:extLst>
          </p:cNvPr>
          <p:cNvSpPr txBox="1"/>
          <p:nvPr userDrawn="1"/>
        </p:nvSpPr>
        <p:spPr>
          <a:xfrm>
            <a:off x="6233622" y="5502431"/>
            <a:ext cx="2554633" cy="4270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85171E-0B03-42FC-B0DC-45C18F0C4897}"/>
              </a:ext>
            </a:extLst>
          </p:cNvPr>
          <p:cNvSpPr txBox="1"/>
          <p:nvPr userDrawn="1"/>
        </p:nvSpPr>
        <p:spPr>
          <a:xfrm>
            <a:off x="9081348" y="5502431"/>
            <a:ext cx="2554633" cy="4270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66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DFCC-69D4-42A8-B168-28BBF846A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39C8B-752E-478F-A425-E3A299BC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F383A-FA62-4F63-A928-A858E97B3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B3A8D-00C8-4ED6-8186-4ED33255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0694F-A874-4A99-A709-0A5E7E7E4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5221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2130" y="4484691"/>
            <a:ext cx="4540440" cy="503167"/>
          </a:xfrm>
        </p:spPr>
        <p:txBody>
          <a:bodyPr>
            <a:no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email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999" y="1844881"/>
            <a:ext cx="1745251" cy="67336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0FBE0E-A6B0-483E-93DD-5C20DA069D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2320" y="5012635"/>
            <a:ext cx="4533900" cy="50323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b="0" cap="all" baseline="0" dirty="0" smtClean="0"/>
            </a:lvl1pPr>
          </a:lstStyle>
          <a:p>
            <a:pPr marL="228600" lvl="0" indent="-228600"/>
            <a:r>
              <a:rPr lang="en-US" noProof="0" dirty="0"/>
              <a:t>Website </a:t>
            </a:r>
            <a:r>
              <a:rPr lang="en-US" noProof="0" dirty="0" err="1"/>
              <a:t>url</a:t>
            </a:r>
            <a:r>
              <a:rPr lang="en-US" noProof="0" dirty="0"/>
              <a:t> here</a:t>
            </a:r>
          </a:p>
        </p:txBody>
      </p:sp>
      <p:pic>
        <p:nvPicPr>
          <p:cNvPr id="17" name="Graphic 16" descr="Envelope">
            <a:extLst>
              <a:ext uri="{FF2B5EF4-FFF2-40B4-BE49-F238E27FC236}">
                <a16:creationId xmlns:a16="http://schemas.microsoft.com/office/drawing/2014/main" id="{E5B30B87-6C2E-48F1-9026-E4F6BEA1CFE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41475" y="4452337"/>
            <a:ext cx="387795" cy="387795"/>
          </a:xfrm>
          <a:prstGeom prst="rect">
            <a:avLst/>
          </a:prstGeom>
        </p:spPr>
      </p:pic>
      <p:pic>
        <p:nvPicPr>
          <p:cNvPr id="18" name="Graphic 17" descr="Network">
            <a:extLst>
              <a:ext uri="{FF2B5EF4-FFF2-40B4-BE49-F238E27FC236}">
                <a16:creationId xmlns:a16="http://schemas.microsoft.com/office/drawing/2014/main" id="{2DA3CFE0-4ED8-4345-A158-94E70F463E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22084" y="4925640"/>
            <a:ext cx="426575" cy="4265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E9908F-CF81-43F9-880A-401D0C0F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778" y="3429000"/>
            <a:ext cx="5011410" cy="651448"/>
          </a:xfrm>
          <a:noFill/>
        </p:spPr>
        <p:txBody>
          <a:bodyPr wrap="square" rtlCol="0">
            <a:noAutofit/>
          </a:bodyPr>
          <a:lstStyle>
            <a:lvl1pPr>
              <a:defRPr lang="en-US" sz="6000" b="1" cap="all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15543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7C312F4-62C2-4903-8C4B-423A8717E481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 descr="Envelope">
            <a:extLst>
              <a:ext uri="{FF2B5EF4-FFF2-40B4-BE49-F238E27FC236}">
                <a16:creationId xmlns:a16="http://schemas.microsoft.com/office/drawing/2014/main" id="{A686352B-226C-4579-B831-0DC14EC389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1475" y="4452337"/>
            <a:ext cx="387795" cy="387795"/>
          </a:xfrm>
          <a:prstGeom prst="rect">
            <a:avLst/>
          </a:prstGeom>
        </p:spPr>
      </p:pic>
      <p:pic>
        <p:nvPicPr>
          <p:cNvPr id="20" name="Graphic 19" descr="Network">
            <a:extLst>
              <a:ext uri="{FF2B5EF4-FFF2-40B4-BE49-F238E27FC236}">
                <a16:creationId xmlns:a16="http://schemas.microsoft.com/office/drawing/2014/main" id="{460C8169-012B-451A-A6C2-6FEC0DC82AF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22084" y="4925640"/>
            <a:ext cx="426575" cy="426575"/>
          </a:xfrm>
          <a:prstGeom prst="rect">
            <a:avLst/>
          </a:prstGeom>
        </p:spPr>
      </p:pic>
      <p:sp>
        <p:nvSpPr>
          <p:cNvPr id="21" name="Subtitle 2">
            <a:extLst>
              <a:ext uri="{FF2B5EF4-FFF2-40B4-BE49-F238E27FC236}">
                <a16:creationId xmlns:a16="http://schemas.microsoft.com/office/drawing/2014/main" id="{ADF17BC1-06CE-42EA-A970-31A7ED871A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2130" y="4484691"/>
            <a:ext cx="4540440" cy="503167"/>
          </a:xfrm>
        </p:spPr>
        <p:txBody>
          <a:bodyPr>
            <a:noAutofit/>
          </a:bodyPr>
          <a:lstStyle>
            <a:lvl1pPr marL="0" indent="0" algn="l">
              <a:buNone/>
              <a:defRPr sz="16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email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7035F1B3-4E91-44FF-B4E7-E5D87C7A03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2320" y="5012635"/>
            <a:ext cx="4533900" cy="50323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b="0" cap="all" baseline="0" dirty="0" smtClean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 dirty="0"/>
              <a:t>Website </a:t>
            </a:r>
            <a:r>
              <a:rPr lang="en-US" noProof="0" dirty="0" err="1"/>
              <a:t>url</a:t>
            </a:r>
            <a:r>
              <a:rPr lang="en-US" noProof="0" dirty="0"/>
              <a:t> here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25B5135-F466-4A63-A42C-3BB2BAA7D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778" y="3158641"/>
            <a:ext cx="5011410" cy="921807"/>
          </a:xfrm>
          <a:noFill/>
        </p:spPr>
        <p:txBody>
          <a:bodyPr wrap="square" rtlCol="0">
            <a:noAutofit/>
          </a:bodyPr>
          <a:lstStyle>
            <a:lvl1pPr>
              <a:defRPr lang="en-US" sz="6000" b="1" cap="all" baseline="0" dirty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61375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F54E98B-AC75-484D-9121-68498EB888AA}"/>
              </a:ext>
            </a:extLst>
          </p:cNvPr>
          <p:cNvSpPr/>
          <p:nvPr userDrawn="1"/>
        </p:nvSpPr>
        <p:spPr>
          <a:xfrm>
            <a:off x="754010" y="708293"/>
            <a:ext cx="5334029" cy="5334029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noProof="0" dirty="0"/>
              <a:t>Title comes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66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087E09-D75F-4E26-B01E-A1A09BA2EA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7A70B7-7ADE-4E0B-B956-363B0B1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63"/>
            <a:ext cx="10515600" cy="940181"/>
          </a:xfrm>
        </p:spPr>
        <p:txBody>
          <a:bodyPr anchor="b">
            <a:noAutofit/>
          </a:bodyPr>
          <a:lstStyle>
            <a:lvl1pPr algn="ctr">
              <a:defRPr sz="4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5FC40B0-ED27-47E5-A3C2-32A8418567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638" y="6260507"/>
            <a:ext cx="1075427" cy="41492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931D2A9-0B92-4197-8802-80424C14EA7E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B74B0-30B9-45C2-9AE6-45D1978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rgbClr val="2C567A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D5251EA-F450-4DD1-995B-DC89513424C8}"/>
              </a:ext>
            </a:extLst>
          </p:cNvPr>
          <p:cNvGrpSpPr/>
          <p:nvPr userDrawn="1"/>
        </p:nvGrpSpPr>
        <p:grpSpPr>
          <a:xfrm rot="16200000">
            <a:off x="1637386" y="1473117"/>
            <a:ext cx="8917229" cy="10769768"/>
            <a:chOff x="-1728305" y="-2049517"/>
            <a:chExt cx="8917229" cy="1076976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4882F4E-E8C8-46FE-A9C8-7B79782767F6}"/>
                </a:ext>
              </a:extLst>
            </p:cNvPr>
            <p:cNvSpPr/>
            <p:nvPr userDrawn="1"/>
          </p:nvSpPr>
          <p:spPr>
            <a:xfrm>
              <a:off x="754010" y="708293"/>
              <a:ext cx="5334029" cy="5334029"/>
            </a:xfrm>
            <a:prstGeom prst="ellipse">
              <a:avLst/>
            </a:prstGeom>
            <a:solidFill>
              <a:schemeClr val="bg1"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65CD13B-04FB-40D5-AF62-2F43CF49BA9B}"/>
                </a:ext>
              </a:extLst>
            </p:cNvPr>
            <p:cNvGrpSpPr/>
            <p:nvPr userDrawn="1"/>
          </p:nvGrpSpPr>
          <p:grpSpPr>
            <a:xfrm>
              <a:off x="-1728305" y="-2049517"/>
              <a:ext cx="8917229" cy="10769768"/>
              <a:chOff x="11114088" y="2241550"/>
              <a:chExt cx="1905000" cy="2354263"/>
            </a:xfrm>
            <a:solidFill>
              <a:schemeClr val="bg1">
                <a:alpha val="16000"/>
              </a:schemeClr>
            </a:solidFill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id="{01876F8F-C11E-4FB2-8150-1F0602752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14088" y="2241550"/>
                <a:ext cx="1905000" cy="2354263"/>
              </a:xfrm>
              <a:custGeom>
                <a:avLst/>
                <a:gdLst>
                  <a:gd name="T0" fmla="*/ 0 w 447"/>
                  <a:gd name="T1" fmla="*/ 264 h 553"/>
                  <a:gd name="T2" fmla="*/ 141 w 447"/>
                  <a:gd name="T3" fmla="*/ 48 h 553"/>
                  <a:gd name="T4" fmla="*/ 414 w 447"/>
                  <a:gd name="T5" fmla="*/ 67 h 553"/>
                  <a:gd name="T6" fmla="*/ 438 w 447"/>
                  <a:gd name="T7" fmla="*/ 98 h 553"/>
                  <a:gd name="T8" fmla="*/ 391 w 447"/>
                  <a:gd name="T9" fmla="*/ 111 h 553"/>
                  <a:gd name="T10" fmla="*/ 94 w 447"/>
                  <a:gd name="T11" fmla="*/ 149 h 553"/>
                  <a:gd name="T12" fmla="*/ 107 w 447"/>
                  <a:gd name="T13" fmla="*/ 424 h 553"/>
                  <a:gd name="T14" fmla="*/ 383 w 447"/>
                  <a:gd name="T15" fmla="*/ 453 h 553"/>
                  <a:gd name="T16" fmla="*/ 393 w 447"/>
                  <a:gd name="T17" fmla="*/ 446 h 553"/>
                  <a:gd name="T18" fmla="*/ 433 w 447"/>
                  <a:gd name="T19" fmla="*/ 449 h 553"/>
                  <a:gd name="T20" fmla="*/ 421 w 447"/>
                  <a:gd name="T21" fmla="*/ 485 h 553"/>
                  <a:gd name="T22" fmla="*/ 194 w 447"/>
                  <a:gd name="T23" fmla="*/ 531 h 553"/>
                  <a:gd name="T24" fmla="*/ 0 w 447"/>
                  <a:gd name="T25" fmla="*/ 264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7" h="553">
                    <a:moveTo>
                      <a:pt x="0" y="264"/>
                    </a:moveTo>
                    <a:cubicBezTo>
                      <a:pt x="5" y="176"/>
                      <a:pt x="49" y="96"/>
                      <a:pt x="141" y="48"/>
                    </a:cubicBezTo>
                    <a:cubicBezTo>
                      <a:pt x="235" y="0"/>
                      <a:pt x="327" y="9"/>
                      <a:pt x="414" y="67"/>
                    </a:cubicBezTo>
                    <a:cubicBezTo>
                      <a:pt x="425" y="75"/>
                      <a:pt x="439" y="82"/>
                      <a:pt x="438" y="98"/>
                    </a:cubicBezTo>
                    <a:cubicBezTo>
                      <a:pt x="437" y="120"/>
                      <a:pt x="413" y="127"/>
                      <a:pt x="391" y="111"/>
                    </a:cubicBezTo>
                    <a:cubicBezTo>
                      <a:pt x="294" y="40"/>
                      <a:pt x="166" y="56"/>
                      <a:pt x="94" y="149"/>
                    </a:cubicBezTo>
                    <a:cubicBezTo>
                      <a:pt x="30" y="231"/>
                      <a:pt x="36" y="349"/>
                      <a:pt x="107" y="424"/>
                    </a:cubicBezTo>
                    <a:cubicBezTo>
                      <a:pt x="180" y="502"/>
                      <a:pt x="296" y="514"/>
                      <a:pt x="383" y="453"/>
                    </a:cubicBezTo>
                    <a:cubicBezTo>
                      <a:pt x="386" y="451"/>
                      <a:pt x="390" y="449"/>
                      <a:pt x="393" y="446"/>
                    </a:cubicBezTo>
                    <a:cubicBezTo>
                      <a:pt x="407" y="433"/>
                      <a:pt x="420" y="433"/>
                      <a:pt x="433" y="449"/>
                    </a:cubicBezTo>
                    <a:cubicBezTo>
                      <a:pt x="447" y="467"/>
                      <a:pt x="433" y="477"/>
                      <a:pt x="421" y="485"/>
                    </a:cubicBezTo>
                    <a:cubicBezTo>
                      <a:pt x="353" y="537"/>
                      <a:pt x="277" y="553"/>
                      <a:pt x="194" y="531"/>
                    </a:cubicBezTo>
                    <a:cubicBezTo>
                      <a:pt x="79" y="501"/>
                      <a:pt x="1" y="397"/>
                      <a:pt x="0" y="2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id="{08A1D05F-5F61-4156-8C83-1A002AA1E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2538" y="2590800"/>
                <a:ext cx="835025" cy="1673225"/>
              </a:xfrm>
              <a:custGeom>
                <a:avLst/>
                <a:gdLst>
                  <a:gd name="T0" fmla="*/ 0 w 196"/>
                  <a:gd name="T1" fmla="*/ 198 h 393"/>
                  <a:gd name="T2" fmla="*/ 157 w 196"/>
                  <a:gd name="T3" fmla="*/ 8 h 393"/>
                  <a:gd name="T4" fmla="*/ 192 w 196"/>
                  <a:gd name="T5" fmla="*/ 22 h 393"/>
                  <a:gd name="T6" fmla="*/ 167 w 196"/>
                  <a:gd name="T7" fmla="*/ 56 h 393"/>
                  <a:gd name="T8" fmla="*/ 48 w 196"/>
                  <a:gd name="T9" fmla="*/ 198 h 393"/>
                  <a:gd name="T10" fmla="*/ 170 w 196"/>
                  <a:gd name="T11" fmla="*/ 339 h 393"/>
                  <a:gd name="T12" fmla="*/ 193 w 196"/>
                  <a:gd name="T13" fmla="*/ 372 h 393"/>
                  <a:gd name="T14" fmla="*/ 160 w 196"/>
                  <a:gd name="T15" fmla="*/ 387 h 393"/>
                  <a:gd name="T16" fmla="*/ 0 w 196"/>
                  <a:gd name="T17" fmla="*/ 198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6" h="393">
                    <a:moveTo>
                      <a:pt x="0" y="198"/>
                    </a:moveTo>
                    <a:cubicBezTo>
                      <a:pt x="0" y="103"/>
                      <a:pt x="64" y="26"/>
                      <a:pt x="157" y="8"/>
                    </a:cubicBezTo>
                    <a:cubicBezTo>
                      <a:pt x="171" y="6"/>
                      <a:pt x="188" y="0"/>
                      <a:pt x="192" y="22"/>
                    </a:cubicBezTo>
                    <a:cubicBezTo>
                      <a:pt x="196" y="41"/>
                      <a:pt x="190" y="52"/>
                      <a:pt x="167" y="56"/>
                    </a:cubicBezTo>
                    <a:cubicBezTo>
                      <a:pt x="95" y="70"/>
                      <a:pt x="47" y="129"/>
                      <a:pt x="48" y="198"/>
                    </a:cubicBezTo>
                    <a:cubicBezTo>
                      <a:pt x="48" y="267"/>
                      <a:pt x="97" y="325"/>
                      <a:pt x="170" y="339"/>
                    </a:cubicBezTo>
                    <a:cubicBezTo>
                      <a:pt x="191" y="343"/>
                      <a:pt x="195" y="354"/>
                      <a:pt x="193" y="372"/>
                    </a:cubicBezTo>
                    <a:cubicBezTo>
                      <a:pt x="190" y="393"/>
                      <a:pt x="174" y="389"/>
                      <a:pt x="160" y="387"/>
                    </a:cubicBezTo>
                    <a:cubicBezTo>
                      <a:pt x="70" y="375"/>
                      <a:pt x="0" y="293"/>
                      <a:pt x="0" y="1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</p:grp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D77C47B-CC1E-41DA-9146-5DFD63065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153348"/>
            <a:ext cx="10515600" cy="648543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8348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60E0B501-22AA-4685-BE9B-A267F6F675A7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5D0E179E-CA3D-4874-9ACD-F8990F48F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A9C53936-B93A-4CF6-8766-2FA93ACFE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5776DEA2-5422-4F51-B359-652B71274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1A1F33A2-66F7-4D85-99DD-7B00F265A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25625"/>
            <a:ext cx="10837862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C2DFD46-BF74-47BA-A496-92ED1979C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EF788279-D710-447A-9E71-4D134457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93122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C2A6B906-ACDA-40FD-8AC8-0B693AB12796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717F7366-5A99-4065-90C2-AE7DF5DD0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90A089CA-63B9-4456-B0B1-17C75EBFB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8D36B2D1-BCFE-43FC-8743-7B7A30E1A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79DA8F4-EDD3-4D62-A90B-8C3C1AFB0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8" y="1825625"/>
            <a:ext cx="5503862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A0DA994-B4A9-447A-BEBF-3EA31D375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32150F9-14BF-4DCB-884D-49596914C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19DEF115-82C2-4E9D-A22C-8DA561FB3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576377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74CF4BA-8DCB-42CF-A2C4-D6AF95EE3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67BA8B6E-A28D-4658-8C91-6CA7BD539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938" y="2505075"/>
            <a:ext cx="5157787" cy="36845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3B3215-82DB-4DBF-9E77-3AE2308C6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8DFD34E8-36CC-4FFE-926B-C170208FE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E3770E9-CB74-47B0-8229-91F6F756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anchor="b">
            <a:noAutofit/>
          </a:bodyPr>
          <a:lstStyle>
            <a:lvl1pPr>
              <a:defRPr sz="3200" b="1" cap="all" baseline="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75CB45-90E8-4DEF-BB0D-9E2AE5379ADF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DACBB20-EA1F-46B6-8FAD-C0D4C9A218C2}"/>
              </a:ext>
            </a:extLst>
          </p:cNvPr>
          <p:cNvSpPr/>
          <p:nvPr userDrawn="1"/>
        </p:nvSpPr>
        <p:spPr>
          <a:xfrm>
            <a:off x="11364464" y="6395385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753DEA60-F425-45CF-9FB9-B6C304CC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7260" y="6426179"/>
            <a:ext cx="294460" cy="187367"/>
          </a:xfrm>
        </p:spPr>
        <p:txBody>
          <a:bodyPr lIns="0" tIns="0" rIns="0" bIns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fld id="{9EC71654-96A5-4280-94F3-931C61A9F92C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AD40282-AF61-4F21-B5A7-A032F65CB7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4767" y="0"/>
            <a:ext cx="857250" cy="1019175"/>
          </a:xfrm>
          <a:prstGeom prst="rect">
            <a:avLst/>
          </a:prstGeom>
        </p:spPr>
      </p:pic>
      <p:pic>
        <p:nvPicPr>
          <p:cNvPr id="13" name="Picture 2" descr="Image result for Scottish Chambers of commerce logo">
            <a:extLst>
              <a:ext uri="{FF2B5EF4-FFF2-40B4-BE49-F238E27FC236}">
                <a16:creationId xmlns:a16="http://schemas.microsoft.com/office/drawing/2014/main" id="{9FDBE698-D174-4F18-95D8-B0F0F8451C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4" y="6001440"/>
            <a:ext cx="1477294" cy="7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305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57825D7-DD33-4B70-BBBE-D46E7A535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768485"/>
            <a:ext cx="5305662" cy="5305662"/>
          </a:xfrm>
          <a:custGeom>
            <a:avLst/>
            <a:gdLst>
              <a:gd name="connsiteX0" fmla="*/ 2652831 w 5305662"/>
              <a:gd name="connsiteY0" fmla="*/ 0 h 5305662"/>
              <a:gd name="connsiteX1" fmla="*/ 5305662 w 5305662"/>
              <a:gd name="connsiteY1" fmla="*/ 2652831 h 5305662"/>
              <a:gd name="connsiteX2" fmla="*/ 2652831 w 5305662"/>
              <a:gd name="connsiteY2" fmla="*/ 5305662 h 5305662"/>
              <a:gd name="connsiteX3" fmla="*/ 0 w 5305662"/>
              <a:gd name="connsiteY3" fmla="*/ 2652831 h 5305662"/>
              <a:gd name="connsiteX4" fmla="*/ 2652831 w 5305662"/>
              <a:gd name="connsiteY4" fmla="*/ 0 h 5305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5662" h="5305662">
                <a:moveTo>
                  <a:pt x="2652831" y="0"/>
                </a:moveTo>
                <a:cubicBezTo>
                  <a:pt x="4117949" y="0"/>
                  <a:pt x="5305662" y="1187713"/>
                  <a:pt x="5305662" y="2652831"/>
                </a:cubicBezTo>
                <a:cubicBezTo>
                  <a:pt x="5305662" y="4117949"/>
                  <a:pt x="4117949" y="5305662"/>
                  <a:pt x="2652831" y="5305662"/>
                </a:cubicBezTo>
                <a:cubicBezTo>
                  <a:pt x="1187713" y="5305662"/>
                  <a:pt x="0" y="4117949"/>
                  <a:pt x="0" y="2652831"/>
                </a:cubicBezTo>
                <a:cubicBezTo>
                  <a:pt x="0" y="1187713"/>
                  <a:pt x="1187713" y="0"/>
                  <a:pt x="265283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 flipH="1">
            <a:off x="5400786" y="-2003509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19A1397F-1946-4CBE-9EC5-159C3CBC7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C535F2AB-153E-44A9-97BE-00553BEC1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3002BA-5395-4D2A-B0BF-F761F88E0C89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Image result for Scottish Chambers of commerce logo">
            <a:extLst>
              <a:ext uri="{FF2B5EF4-FFF2-40B4-BE49-F238E27FC236}">
                <a16:creationId xmlns:a16="http://schemas.microsoft.com/office/drawing/2014/main" id="{51A1AD0C-E5D2-4980-B0B0-AFC6B0EA87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4" y="6001440"/>
            <a:ext cx="1477294" cy="7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2675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9009D5C6-6206-4291-8037-67DC025F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BEB643FD-AA85-4A43-8EBD-AFD10DD98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001F313-F798-43BE-AFF0-A68C84C36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E598FC4-0029-4D57-AAB6-7CC0A7EB3610}"/>
              </a:ext>
            </a:extLst>
          </p:cNvPr>
          <p:cNvSpPr/>
          <p:nvPr userDrawn="1"/>
        </p:nvSpPr>
        <p:spPr>
          <a:xfrm rot="10800000">
            <a:off x="483623" y="-16736"/>
            <a:ext cx="1290933" cy="110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AB16BB7-881D-4ADE-9713-3520BDA251E4}"/>
              </a:ext>
            </a:extLst>
          </p:cNvPr>
          <p:cNvSpPr/>
          <p:nvPr userDrawn="1"/>
        </p:nvSpPr>
        <p:spPr>
          <a:xfrm>
            <a:off x="11357274" y="6395349"/>
            <a:ext cx="287241" cy="2800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D1D681-E90E-43B9-90A8-AD4970EE19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04767" y="0"/>
            <a:ext cx="857250" cy="1019175"/>
          </a:xfrm>
          <a:prstGeom prst="rect">
            <a:avLst/>
          </a:prstGeom>
        </p:spPr>
      </p:pic>
      <p:pic>
        <p:nvPicPr>
          <p:cNvPr id="10" name="Picture 2" descr="Image result for Scottish Chambers of commerce logo">
            <a:extLst>
              <a:ext uri="{FF2B5EF4-FFF2-40B4-BE49-F238E27FC236}">
                <a16:creationId xmlns:a16="http://schemas.microsoft.com/office/drawing/2014/main" id="{925822CD-7C97-4F2B-8003-A20938C46D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4" y="6001440"/>
            <a:ext cx="1477294" cy="78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71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B202E-1779-4E82-A700-F490AA82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6E8F5-F84A-46BF-9A28-6655CFA7E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49C48-2EDF-4EC3-A1C0-25619158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6296F-7589-4B4B-96CC-2CCA7F04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3B58A-F1D6-4978-B2EF-22F67A8F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46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ECC0-B86C-4A6E-BA0E-E2168C0DD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18038-97F9-4085-A578-EC42DE1D1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62C73-E238-451A-8007-7BE43B007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DAA38-D2DE-4E1F-A37A-724F113EC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4A0FE-784B-4DEA-92FC-3F97BCEC9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6B466-FE23-46A2-9ECA-22669F2E3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03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3E37A-34C7-4538-BF4D-650C5EB9E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5BE45-EE98-45D1-89B1-0226A985F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913145-CC99-45C0-BDB8-18CAA36F2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AB8E69-D466-461B-B1BD-D2F07E1E3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C978E8-EE19-416A-8B2D-BCA77B65C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40649-05E4-4C1B-8503-A27593859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D6FF68-3C00-40F5-9B47-682ADB8C4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3933A9-FBCA-4B3E-890D-A549437D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98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2739C-32ED-4F85-86E2-5EDFA5AD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25CE0-CA42-482E-A522-6075D160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7C4804-F74D-4CBD-B675-FACAB1268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1DA7B7-CD95-46A1-A27A-C027DFC65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95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9CEF09-7526-4B42-A036-7096802F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FAE47-F88A-4B4E-AC29-D464946B4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F933-7E7F-43C2-AF35-D24F93E13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8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702C9-1602-44A7-AEAB-D69CA6D1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1CD10-C0AE-47B6-8E69-3E36131E5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ACFB60-B9CC-46E0-A2D8-BC73C335A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92E36-74A1-49F3-80B4-3527DD8A4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447C5-46BB-4E70-A8B0-E0F2B338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DDA46D-781E-4130-B898-F1BEF326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29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4F88-AACB-48BD-8E4C-3E3FB5032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87D893-965F-4D5F-9750-867FC8CE6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B06B5-E883-4257-BF1C-960122B7AD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06DB98-D990-4841-B43F-A3DFE1C66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BEDCD-17A4-4614-930C-2E2906B20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8E27F-D58D-4CBF-BC69-CCFC75303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4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CDFE61-0BBE-49BD-8A07-39D69E22E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33E5A-2CAA-44D2-BC3B-87C41FE59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05CA6-74DF-48D6-9AE4-4C36572A20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53DF-593B-4C01-80A4-56BB424068A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A0064-EE2E-48DD-8BB0-D5CD8278B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3382A-E830-433E-B7F7-EA0B1FD4C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4E00-C8F4-44DF-98DF-5FC219306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77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C4D7FA-B85E-4477-8C62-94955B340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226BB-3E56-4E7F-8172-7EC03C9F0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D08EF-72FB-4F19-9916-65815A9CA9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1F27F-98F9-A147-8986-34441C7B752D}" type="datetime1">
              <a:rPr lang="en-US" noProof="0" smtClean="0"/>
              <a:t>4/10/2020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5084D-BC85-4A55-BD80-93876AD101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DEF23-A140-4DD6-A0D0-A86BD4DF3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71654-96A5-4280-94F3-931C61A9F92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0332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25">
          <p15:clr>
            <a:srgbClr val="F26B43"/>
          </p15:clr>
        </p15:guide>
        <p15:guide id="4" pos="73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png"/><Relationship Id="rId4" Type="http://schemas.openxmlformats.org/officeDocument/2006/relationships/hyperlink" Target="https://www.british-business-bank.co.uk/ourpartners/coronavirus-business-interruption-loan-scheme-cbils/accredited-lenders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13" Type="http://schemas.openxmlformats.org/officeDocument/2006/relationships/hyperlink" Target="http://www.compassbusinessfinance.co.uk/cbils/" TargetMode="External"/><Relationship Id="rId18" Type="http://schemas.openxmlformats.org/officeDocument/2006/relationships/image" Target="../media/image22.jpg"/><Relationship Id="rId3" Type="http://schemas.openxmlformats.org/officeDocument/2006/relationships/image" Target="../media/image16.png"/><Relationship Id="rId7" Type="http://schemas.openxmlformats.org/officeDocument/2006/relationships/hyperlink" Target="https://business.bankofscotland.co.uk/business-home/coronavirus/cbils.html" TargetMode="External"/><Relationship Id="rId12" Type="http://schemas.openxmlformats.org/officeDocument/2006/relationships/hyperlink" Target="https://secure.cbonline.co.uk/business/our-products/loans-and-finance/borrowing-facilities/business-loans/coronavirus-business-interruption-loan-scheme/" TargetMode="External"/><Relationship Id="rId17" Type="http://schemas.openxmlformats.org/officeDocument/2006/relationships/image" Target="../media/image21.jpg"/><Relationship Id="rId2" Type="http://schemas.openxmlformats.org/officeDocument/2006/relationships/image" Target="../media/image15.jpg"/><Relationship Id="rId16" Type="http://schemas.openxmlformats.org/officeDocument/2006/relationships/hyperlink" Target="https://www.hitachicapital.co.uk/business-finance/coronavirus-business-interruption-loan-scheme/" TargetMode="External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png"/><Relationship Id="rId11" Type="http://schemas.openxmlformats.org/officeDocument/2006/relationships/image" Target="../media/image20.jpg"/><Relationship Id="rId5" Type="http://schemas.openxmlformats.org/officeDocument/2006/relationships/image" Target="../media/image18.png"/><Relationship Id="rId15" Type="http://schemas.openxmlformats.org/officeDocument/2006/relationships/hyperlink" Target="https://www.dsl-businessfinance.co.uk/cbils/" TargetMode="External"/><Relationship Id="rId10" Type="http://schemas.openxmlformats.org/officeDocument/2006/relationships/hyperlink" Target="https://www.calvertonfinance.co.uk/efg/" TargetMode="External"/><Relationship Id="rId19" Type="http://schemas.openxmlformats.org/officeDocument/2006/relationships/hyperlink" Target="https://www.british-business-bank.co.uk/ourpartners/coronavirus-business-interruption-loan-scheme-cbils/accredited-lenders/" TargetMode="External"/><Relationship Id="rId4" Type="http://schemas.openxmlformats.org/officeDocument/2006/relationships/image" Target="../media/image17.PNG"/><Relationship Id="rId9" Type="http://schemas.openxmlformats.org/officeDocument/2006/relationships/hyperlink" Target="https://www.barclays.co.uk/business-banking/coronavirus/" TargetMode="External"/><Relationship Id="rId14" Type="http://schemas.openxmlformats.org/officeDocument/2006/relationships/hyperlink" Target="https://countyfinancegroup.co.uk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hyperlink" Target="https://newable.co.uk/coronavirus-business-interruption-loan-scheme-faqs/" TargetMode="External"/><Relationship Id="rId18" Type="http://schemas.openxmlformats.org/officeDocument/2006/relationships/image" Target="../media/image30.jpg"/><Relationship Id="rId3" Type="http://schemas.openxmlformats.org/officeDocument/2006/relationships/image" Target="../media/image24.png"/><Relationship Id="rId7" Type="http://schemas.openxmlformats.org/officeDocument/2006/relationships/hyperlink" Target="https://www.business.hsbc.uk/en-gb/finance-and-borrowing/credit-and-lending/coronavirus-business-interruption-loan-scheme" TargetMode="External"/><Relationship Id="rId12" Type="http://schemas.openxmlformats.org/officeDocument/2006/relationships/hyperlink" Target="https://www.business.natwest.com/business/support-centre/service-status/coronavirus.html" TargetMode="External"/><Relationship Id="rId17" Type="http://schemas.openxmlformats.org/officeDocument/2006/relationships/image" Target="../media/image29.png"/><Relationship Id="rId2" Type="http://schemas.openxmlformats.org/officeDocument/2006/relationships/image" Target="../media/image23.jpg"/><Relationship Id="rId16" Type="http://schemas.openxmlformats.org/officeDocument/2006/relationships/hyperlink" Target="https://www.ukse.co.uk/cbils/" TargetMode="External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png"/><Relationship Id="rId11" Type="http://schemas.openxmlformats.org/officeDocument/2006/relationships/image" Target="../media/image28.jpg"/><Relationship Id="rId5" Type="http://schemas.openxmlformats.org/officeDocument/2006/relationships/image" Target="../media/image26.jpg"/><Relationship Id="rId15" Type="http://schemas.openxmlformats.org/officeDocument/2006/relationships/hyperlink" Target="https://www.business.rbs.co.uk/business/support-centre/service-status/coronavirus/government-scheme.html" TargetMode="External"/><Relationship Id="rId10" Type="http://schemas.openxmlformats.org/officeDocument/2006/relationships/hyperlink" Target="https://www.metrobankonline.co.uk/coronavirus/coronavirus-business-customers/" TargetMode="External"/><Relationship Id="rId19" Type="http://schemas.openxmlformats.org/officeDocument/2006/relationships/hyperlink" Target="https://www.british-business-bank.co.uk/ourpartners/coronavirus-business-interruption-loan-scheme-cbils/accredited-lenders/" TargetMode="External"/><Relationship Id="rId4" Type="http://schemas.openxmlformats.org/officeDocument/2006/relationships/image" Target="../media/image25.jpg"/><Relationship Id="rId9" Type="http://schemas.openxmlformats.org/officeDocument/2006/relationships/hyperlink" Target="https://www.lloydsbank.com/business/coronavirus/cbils.html?WT.ac=lloyds-bb_and_sme-covid_19-support-tile-FOM-cbils_homepage" TargetMode="External"/><Relationship Id="rId14" Type="http://schemas.openxmlformats.org/officeDocument/2006/relationships/hyperlink" Target="https://www.santandercb.co.uk/financing/corporate-lending/specialised-finance/coronavirus-business-interruption-loan-schem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hyperlink" Target="https://haydockfinance.co.uk/important-information-haydock-finance-ltd-and-cbils-coronavirus-business-interruption-loan-scheme/" TargetMode="External"/><Relationship Id="rId3" Type="http://schemas.openxmlformats.org/officeDocument/2006/relationships/image" Target="../media/image17.PNG"/><Relationship Id="rId7" Type="http://schemas.openxmlformats.org/officeDocument/2006/relationships/hyperlink" Target="https://www.aldermore.co.uk/intermediaries/asset-finance/coronavirus-business-interruption-loan-scheme-cbils/" TargetMode="External"/><Relationship Id="rId12" Type="http://schemas.openxmlformats.org/officeDocument/2006/relationships/hyperlink" Target="https://countyfinancegroup.co.uk/" TargetMode="External"/><Relationship Id="rId17" Type="http://schemas.openxmlformats.org/officeDocument/2006/relationships/image" Target="../media/image12.png"/><Relationship Id="rId2" Type="http://schemas.openxmlformats.org/officeDocument/2006/relationships/image" Target="../media/image31.jpg"/><Relationship Id="rId16" Type="http://schemas.openxmlformats.org/officeDocument/2006/relationships/hyperlink" Target="https://www.british-business-bank.co.uk/ourpartners/coronavirus-business-interruption-loan-scheme-cbils/accredited-lenders/" TargetMode="Externa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png"/><Relationship Id="rId11" Type="http://schemas.openxmlformats.org/officeDocument/2006/relationships/image" Target="../media/image16.png"/><Relationship Id="rId5" Type="http://schemas.openxmlformats.org/officeDocument/2006/relationships/image" Target="../media/image22.jpg"/><Relationship Id="rId15" Type="http://schemas.openxmlformats.org/officeDocument/2006/relationships/image" Target="../media/image34.png"/><Relationship Id="rId10" Type="http://schemas.openxmlformats.org/officeDocument/2006/relationships/hyperlink" Target="http://www.compassbusinessfinance.co.uk/cbils/" TargetMode="External"/><Relationship Id="rId4" Type="http://schemas.openxmlformats.org/officeDocument/2006/relationships/image" Target="../media/image32.jpg"/><Relationship Id="rId9" Type="http://schemas.openxmlformats.org/officeDocument/2006/relationships/hyperlink" Target="https://www.arklefinance.co.uk/blog/announcements/arkle-accredited-to-coronavirus-business-interruption-loan-scheme" TargetMode="External"/><Relationship Id="rId14" Type="http://schemas.openxmlformats.org/officeDocument/2006/relationships/hyperlink" Target="https://www.hitachicapital.co.uk/business-finance/coronavirus-business-interruption-loan-scheme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13" Type="http://schemas.openxmlformats.org/officeDocument/2006/relationships/hyperlink" Target="https://www.santandercb.co.uk/financing/corporate-lending/specialised-finance/coronavirus-business-interruption-loan-scheme" TargetMode="External"/><Relationship Id="rId3" Type="http://schemas.openxmlformats.org/officeDocument/2006/relationships/image" Target="../media/image17.PNG"/><Relationship Id="rId7" Type="http://schemas.openxmlformats.org/officeDocument/2006/relationships/hyperlink" Target="https://www.aldermore.co.uk/intermediaries/asset-finance/coronavirus-business-interruption-loan-scheme-cbils/" TargetMode="External"/><Relationship Id="rId12" Type="http://schemas.openxmlformats.org/officeDocument/2006/relationships/hyperlink" Target="https://countyfinancegroup.co.uk/" TargetMode="External"/><Relationship Id="rId17" Type="http://schemas.openxmlformats.org/officeDocument/2006/relationships/image" Target="../media/image12.png"/><Relationship Id="rId2" Type="http://schemas.openxmlformats.org/officeDocument/2006/relationships/image" Target="../media/image31.jpg"/><Relationship Id="rId16" Type="http://schemas.openxmlformats.org/officeDocument/2006/relationships/hyperlink" Target="https://www.british-business-bank.co.uk/ourpartners/coronavirus-business-interruption-loan-scheme-cbils/accredited-lenders/" TargetMode="Externa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png"/><Relationship Id="rId11" Type="http://schemas.openxmlformats.org/officeDocument/2006/relationships/image" Target="../media/image35.jpg"/><Relationship Id="rId5" Type="http://schemas.openxmlformats.org/officeDocument/2006/relationships/image" Target="../media/image22.jpg"/><Relationship Id="rId15" Type="http://schemas.openxmlformats.org/officeDocument/2006/relationships/image" Target="../media/image34.png"/><Relationship Id="rId10" Type="http://schemas.openxmlformats.org/officeDocument/2006/relationships/hyperlink" Target="https://www.skiptonbusinessfinance.co.uk/coronavirus-business-interruption-loan-scheme" TargetMode="External"/><Relationship Id="rId4" Type="http://schemas.openxmlformats.org/officeDocument/2006/relationships/image" Target="../media/image25.jpg"/><Relationship Id="rId9" Type="http://schemas.openxmlformats.org/officeDocument/2006/relationships/hyperlink" Target="https://www.calvertonfinance.co.uk/efg/" TargetMode="External"/><Relationship Id="rId14" Type="http://schemas.openxmlformats.org/officeDocument/2006/relationships/hyperlink" Target="https://www.hitachicapital.co.uk/business-finance/coronavirus-business-interruption-loan-schem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0" name="Rectangle 74">
            <a:extLst>
              <a:ext uri="{FF2B5EF4-FFF2-40B4-BE49-F238E27FC236}">
                <a16:creationId xmlns:a16="http://schemas.microsoft.com/office/drawing/2014/main" id="{6C2997EE-0889-44C3-AC0D-18F26AC9A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994B5C-81B1-4EB5-86F8-CA32193F7F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33593" r="-41550" b="-2619"/>
          <a:stretch/>
        </p:blipFill>
        <p:spPr>
          <a:xfrm>
            <a:off x="365779" y="0"/>
            <a:ext cx="8752093" cy="5773720"/>
          </a:xfrm>
          <a:custGeom>
            <a:avLst/>
            <a:gdLst/>
            <a:ahLst/>
            <a:cxnLst/>
            <a:rect l="l" t="t" r="r" b="b"/>
            <a:pathLst>
              <a:path w="7503111" h="6858000">
                <a:moveTo>
                  <a:pt x="0" y="0"/>
                </a:moveTo>
                <a:lnTo>
                  <a:pt x="677334" y="0"/>
                </a:lnTo>
                <a:lnTo>
                  <a:pt x="1168036" y="0"/>
                </a:lnTo>
                <a:lnTo>
                  <a:pt x="1205499" y="0"/>
                </a:lnTo>
                <a:lnTo>
                  <a:pt x="1647632" y="0"/>
                </a:lnTo>
                <a:lnTo>
                  <a:pt x="7215401" y="0"/>
                </a:lnTo>
                <a:lnTo>
                  <a:pt x="4041567" y="6852993"/>
                </a:lnTo>
                <a:lnTo>
                  <a:pt x="7503111" y="6852993"/>
                </a:lnTo>
                <a:lnTo>
                  <a:pt x="7503111" y="6852994"/>
                </a:lnTo>
                <a:lnTo>
                  <a:pt x="1647632" y="6852994"/>
                </a:lnTo>
                <a:lnTo>
                  <a:pt x="16476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2EABFD-D153-49B7-BA6A-8629ADB45BA5}"/>
              </a:ext>
            </a:extLst>
          </p:cNvPr>
          <p:cNvSpPr txBox="1"/>
          <p:nvPr/>
        </p:nvSpPr>
        <p:spPr>
          <a:xfrm>
            <a:off x="6343650" y="3629898"/>
            <a:ext cx="55816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Coronavirus (COVID-19)</a:t>
            </a:r>
          </a:p>
          <a:p>
            <a:pPr algn="ctr"/>
            <a:r>
              <a:rPr lang="en-GB" sz="2800" b="1" dirty="0"/>
              <a:t>Business Survival Guide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Coronavirus Business Interruption Loan Scheme (CBILS) Providers</a:t>
            </a:r>
          </a:p>
        </p:txBody>
      </p:sp>
      <p:pic>
        <p:nvPicPr>
          <p:cNvPr id="31" name="Picture 30" descr="A picture containing flower, drawing&#10;&#10;Description automatically generated">
            <a:extLst>
              <a:ext uri="{FF2B5EF4-FFF2-40B4-BE49-F238E27FC236}">
                <a16:creationId xmlns:a16="http://schemas.microsoft.com/office/drawing/2014/main" id="{E2F9AB19-B0DC-429B-8D4D-A1F947B144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240" y="1427877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4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9E3214-ED88-4527-BCBC-733F5687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44" y="-32521"/>
            <a:ext cx="11150600" cy="920336"/>
          </a:xfrm>
        </p:spPr>
        <p:txBody>
          <a:bodyPr/>
          <a:lstStyle/>
          <a:p>
            <a:r>
              <a:rPr lang="en-GB" dirty="0"/>
              <a:t>CBILS Scheme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D1AF8C-ED08-4FA9-8AB9-527C1B968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44" y="2863158"/>
            <a:ext cx="5468312" cy="2846648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CBILS is a new scheme that can provide facilities of up to £5m for smaller businesses across the UK who are experiencing lost or deferred revenues, leading to disruptions to their cashflow.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CBILS supports a wide range of business finance products, including term loans, overdrafts, invoice finance and asset finance facilities.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The scheme provides the </a:t>
            </a:r>
            <a:r>
              <a:rPr lang="en-GB" sz="1400" b="1" dirty="0"/>
              <a:t>lender </a:t>
            </a:r>
            <a:r>
              <a:rPr lang="en-GB" sz="1400" dirty="0"/>
              <a:t>with a government-backed guarantee, potentially enabling a ‘no’ credit decision to become a ‘yes’;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Smaller businesses from all sectors can apply for the full amount of the facility. To be eligible for a facility under CBILS, an SME must: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Be UK based in its business activity, with turnover of no more than £45m per year; and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Have a borrowing proposal which, were it not for the current pandemic, would be considered viable by the lender.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/>
              <a:t>If the lender can offer finance on normal commercial terms without the need to make use of the scheme, they will do so.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171622-D0AB-44FD-9ED4-6AD05377D3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8734" y="1792274"/>
            <a:ext cx="4450136" cy="495389"/>
          </a:xfrm>
        </p:spPr>
        <p:txBody>
          <a:bodyPr/>
          <a:lstStyle/>
          <a:p>
            <a:pPr algn="ctr"/>
            <a:endParaRPr lang="en-GB" dirty="0"/>
          </a:p>
          <a:p>
            <a:pPr algn="ctr"/>
            <a:r>
              <a:rPr lang="en-GB" dirty="0"/>
              <a:t>What Is the Coronavirus Business interruption loan scheme?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63EFC63-CA74-444B-B9F0-1E3138DF8455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6210300" y="1648186"/>
            <a:ext cx="5885554" cy="283450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Up to £5m facility:</a:t>
            </a:r>
            <a:r>
              <a:rPr lang="en-GB" sz="1200" dirty="0"/>
              <a:t> The maximum value of a facility provided under the scheme will be £5m, available on repayment terms of up to 6 years.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200" b="1" dirty="0"/>
              <a:t>80% guarantee</a:t>
            </a:r>
            <a:r>
              <a:rPr lang="en-GB" sz="1200" dirty="0"/>
              <a:t>: The scheme provides the lender with a government-backed, partial guarantee (80%) against the outstanding facility balance, subject to an overall cap.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200" b="1" dirty="0"/>
              <a:t>No guarantee fee for SMEs to access the scheme</a:t>
            </a:r>
            <a:r>
              <a:rPr lang="en-GB" sz="1200" dirty="0"/>
              <a:t>: No fee for smaller businesses.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200" b="1" dirty="0"/>
              <a:t>Interest and fees paid by Government for 12 months</a:t>
            </a:r>
            <a:r>
              <a:rPr lang="en-GB" sz="1200" dirty="0"/>
              <a:t>: The Government will make a Business Interruption Payment to cover the first 12 months of interest payments and any lender-levied fees, so smaller businesses will benefit from no upfront costs and lower initial repayments.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200" b="1" dirty="0"/>
              <a:t>Finance terms</a:t>
            </a:r>
            <a:r>
              <a:rPr lang="en-GB" sz="1200" dirty="0"/>
              <a:t>: Finance terms are up to six years for term loans and asset finance facilities. For overdrafts and invoice finance, terms will be up to 3 years.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200" b="1" dirty="0"/>
              <a:t>Security: </a:t>
            </a:r>
            <a:r>
              <a:rPr lang="en-GB" sz="1200" dirty="0"/>
              <a:t>At the discretion of the lender, the scheme may be used for unsecured lending for facilities of £250,000 and under, with no personal guarantees for facilities under £250k.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GB" sz="1200" b="1" dirty="0"/>
              <a:t>The borrower always remains 100% liable for the debt. </a:t>
            </a:r>
            <a:endParaRPr lang="en-GB" sz="12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8B7AA69-CD07-440B-AA61-6A6B9D1FA5CD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pPr algn="ctr"/>
            <a:r>
              <a:rPr lang="en-GB" dirty="0"/>
              <a:t>Scheme features</a:t>
            </a:r>
          </a:p>
        </p:txBody>
      </p:sp>
      <p:sp>
        <p:nvSpPr>
          <p:cNvPr id="30" name="Slide Number Placeholder 2">
            <a:extLst>
              <a:ext uri="{FF2B5EF4-FFF2-40B4-BE49-F238E27FC236}">
                <a16:creationId xmlns:a16="http://schemas.microsoft.com/office/drawing/2014/main" id="{2D50A6D1-466D-4D5C-A0A4-46BC37D50CF6}"/>
              </a:ext>
            </a:extLst>
          </p:cNvPr>
          <p:cNvSpPr txBox="1">
            <a:spLocks/>
          </p:cNvSpPr>
          <p:nvPr/>
        </p:nvSpPr>
        <p:spPr>
          <a:xfrm>
            <a:off x="11801394" y="6426179"/>
            <a:ext cx="294460" cy="1873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C71654-96A5-4280-94F3-931C61A9F92C}" type="slidenum">
              <a:rPr lang="en-US" smtClean="0">
                <a:solidFill>
                  <a:prstClr val="white"/>
                </a:solidFill>
                <a:latin typeface="Calibri"/>
              </a:rPr>
              <a:pPr/>
              <a:t>2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9" name="Picture Placeholder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BAF909-819B-465A-AAA6-391A1C02AC12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45" name="Picture Placeholder 44" descr="A picture containing drawing&#10;&#10;Description automatically generated">
            <a:extLst>
              <a:ext uri="{FF2B5EF4-FFF2-40B4-BE49-F238E27FC236}">
                <a16:creationId xmlns:a16="http://schemas.microsoft.com/office/drawing/2014/main" id="{9E571236-31CF-4FA7-91B4-B831FE40AFAC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" r="131"/>
          <a:stretch>
            <a:fillRect/>
          </a:stretch>
        </p:blipFill>
        <p:spPr/>
      </p:pic>
      <p:pic>
        <p:nvPicPr>
          <p:cNvPr id="47" name="Picture 46" descr="A close up of a sign&#10;&#10;Description automatically generated">
            <a:extLst>
              <a:ext uri="{FF2B5EF4-FFF2-40B4-BE49-F238E27FC236}">
                <a16:creationId xmlns:a16="http://schemas.microsoft.com/office/drawing/2014/main" id="{4AA50AED-6F2A-4158-8517-3270AFC82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077" y="183943"/>
            <a:ext cx="1362320" cy="487408"/>
          </a:xfrm>
          <a:prstGeom prst="rect">
            <a:avLst/>
          </a:prstGeom>
        </p:spPr>
      </p:pic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A7AFC90E-44D6-40D1-B1FC-E25B8E751487}"/>
              </a:ext>
            </a:extLst>
          </p:cNvPr>
          <p:cNvSpPr txBox="1">
            <a:spLocks/>
          </p:cNvSpPr>
          <p:nvPr/>
        </p:nvSpPr>
        <p:spPr>
          <a:xfrm>
            <a:off x="11449641" y="6434888"/>
            <a:ext cx="294460" cy="1873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C71654-96A5-4280-94F3-931C61A9F92C}" type="slidenum">
              <a:rPr lang="en-US" sz="1400" smtClean="0">
                <a:solidFill>
                  <a:prstClr val="white"/>
                </a:solidFill>
                <a:latin typeface="Calibri"/>
              </a:rPr>
              <a:pPr/>
              <a:t>2</a:t>
            </a:fld>
            <a:endParaRPr lang="en-US" sz="1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5B9380-D93D-464C-A5BF-3E586502017B}"/>
              </a:ext>
            </a:extLst>
          </p:cNvPr>
          <p:cNvSpPr txBox="1"/>
          <p:nvPr/>
        </p:nvSpPr>
        <p:spPr>
          <a:xfrm>
            <a:off x="7261328" y="6034462"/>
            <a:ext cx="5145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/>
              </a:rPr>
              <a:t>For further information – </a:t>
            </a:r>
            <a:r>
              <a:rPr lang="en-GB" b="1" u="sng" dirty="0">
                <a:solidFill>
                  <a:prstClr val="black"/>
                </a:solidFill>
                <a:latin typeface="Calibri"/>
                <a:hlinkClick r:id="rId4"/>
              </a:rPr>
              <a:t>click here</a:t>
            </a:r>
            <a:r>
              <a:rPr lang="en-GB" b="1" dirty="0">
                <a:solidFill>
                  <a:prstClr val="black"/>
                </a:solidFill>
                <a:latin typeface="Calibri"/>
              </a:rPr>
              <a:t>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8" name="Picture 27" descr="A picture containing flower, drawing&#10;&#10;Description automatically generated">
            <a:extLst>
              <a:ext uri="{FF2B5EF4-FFF2-40B4-BE49-F238E27FC236}">
                <a16:creationId xmlns:a16="http://schemas.microsoft.com/office/drawing/2014/main" id="{608037AE-EC6E-4516-B8A0-FD2B5805B7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743" y="67580"/>
            <a:ext cx="1155704" cy="81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18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Placeholder 62">
            <a:extLst>
              <a:ext uri="{FF2B5EF4-FFF2-40B4-BE49-F238E27FC236}">
                <a16:creationId xmlns:a16="http://schemas.microsoft.com/office/drawing/2014/main" id="{43D1CC2E-F4B6-415F-9CD7-CEDE683D77D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3637" y="1494083"/>
            <a:ext cx="1430337" cy="1430337"/>
          </a:xfrm>
        </p:spPr>
      </p:pic>
      <p:pic>
        <p:nvPicPr>
          <p:cNvPr id="73" name="Picture Placeholder 72">
            <a:extLst>
              <a:ext uri="{FF2B5EF4-FFF2-40B4-BE49-F238E27FC236}">
                <a16:creationId xmlns:a16="http://schemas.microsoft.com/office/drawing/2014/main" id="{B927BF98-3233-4266-BD37-73C4B6173CAC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3638" y="3826782"/>
            <a:ext cx="1430337" cy="1430337"/>
          </a:xfrm>
        </p:spPr>
      </p:pic>
      <p:pic>
        <p:nvPicPr>
          <p:cNvPr id="76" name="Picture Placeholder 75">
            <a:extLst>
              <a:ext uri="{FF2B5EF4-FFF2-40B4-BE49-F238E27FC236}">
                <a16:creationId xmlns:a16="http://schemas.microsoft.com/office/drawing/2014/main" id="{F14E7037-9E08-47BD-BB51-873A6035403D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7037" y="3786099"/>
            <a:ext cx="1430337" cy="1430337"/>
          </a:xfrm>
        </p:spPr>
      </p:pic>
      <p:pic>
        <p:nvPicPr>
          <p:cNvPr id="79" name="Picture Placeholder 78" descr="A picture containing drawing&#10;&#10;Description automatically generated">
            <a:extLst>
              <a:ext uri="{FF2B5EF4-FFF2-40B4-BE49-F238E27FC236}">
                <a16:creationId xmlns:a16="http://schemas.microsoft.com/office/drawing/2014/main" id="{9377A6F2-D4A7-4B2B-8F73-3EF36DF9B1F5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1" name="Title 4">
            <a:extLst>
              <a:ext uri="{FF2B5EF4-FFF2-40B4-BE49-F238E27FC236}">
                <a16:creationId xmlns:a16="http://schemas.microsoft.com/office/drawing/2014/main" id="{320C358B-7191-44EC-8B83-1DC83712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258" y="278696"/>
            <a:ext cx="11150600" cy="920336"/>
          </a:xfrm>
        </p:spPr>
        <p:txBody>
          <a:bodyPr/>
          <a:lstStyle/>
          <a:p>
            <a:r>
              <a:rPr lang="en-GB" dirty="0"/>
              <a:t>CBILS Scheme (Scotland)</a:t>
            </a:r>
            <a:br>
              <a:rPr lang="en-GB" dirty="0"/>
            </a:br>
            <a:r>
              <a:rPr lang="en-GB" dirty="0"/>
              <a:t>Term loans providers</a:t>
            </a:r>
          </a:p>
        </p:txBody>
      </p: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97508F8E-6D66-4D92-BCF1-87DBF9BB7304}"/>
              </a:ext>
            </a:extLst>
          </p:cNvPr>
          <p:cNvSpPr txBox="1">
            <a:spLocks/>
          </p:cNvSpPr>
          <p:nvPr/>
        </p:nvSpPr>
        <p:spPr>
          <a:xfrm>
            <a:off x="11449641" y="6434888"/>
            <a:ext cx="294460" cy="1873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C71654-96A5-4280-94F3-931C61A9F92C}" type="slidenum">
              <a:rPr lang="en-US" sz="1400" smtClean="0">
                <a:solidFill>
                  <a:prstClr val="white"/>
                </a:solidFill>
                <a:latin typeface="Calibri"/>
              </a:rPr>
              <a:pPr/>
              <a:t>3</a:t>
            </a:fld>
            <a:endParaRPr lang="en-US" sz="14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FEF70174-62F0-4324-B889-F49370387B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077" y="183943"/>
            <a:ext cx="1362320" cy="48740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DDEDF4F-6C24-4581-A666-E439AD3010EF}"/>
              </a:ext>
            </a:extLst>
          </p:cNvPr>
          <p:cNvSpPr txBox="1"/>
          <p:nvPr/>
        </p:nvSpPr>
        <p:spPr>
          <a:xfrm>
            <a:off x="670560" y="3196368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7"/>
              </a:rPr>
              <a:t>Bank of Scotland</a:t>
            </a:r>
            <a:endParaRPr lang="en-GB" b="1" u="sng" dirty="0"/>
          </a:p>
        </p:txBody>
      </p:sp>
      <p:pic>
        <p:nvPicPr>
          <p:cNvPr id="64" name="Picture Placeholder 62">
            <a:extLst>
              <a:ext uri="{FF2B5EF4-FFF2-40B4-BE49-F238E27FC236}">
                <a16:creationId xmlns:a16="http://schemas.microsoft.com/office/drawing/2014/main" id="{BA1BFAC9-88DE-4588-90A6-C0BE8B04DA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5559" y="1482531"/>
            <a:ext cx="1430337" cy="1430337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C658AC9D-34D3-43DA-BFCF-C9FEC2D6FAE5}"/>
              </a:ext>
            </a:extLst>
          </p:cNvPr>
          <p:cNvSpPr txBox="1"/>
          <p:nvPr/>
        </p:nvSpPr>
        <p:spPr>
          <a:xfrm>
            <a:off x="3559092" y="3185159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>
                <a:hlinkClick r:id="rId9"/>
              </a:rPr>
              <a:t>Barclays</a:t>
            </a:r>
            <a:endParaRPr lang="en-GB" b="1" u="sng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0DA33A9-A9F4-431E-8EBD-6217D526AB47}"/>
              </a:ext>
            </a:extLst>
          </p:cNvPr>
          <p:cNvSpPr txBox="1"/>
          <p:nvPr/>
        </p:nvSpPr>
        <p:spPr>
          <a:xfrm>
            <a:off x="6409306" y="3196368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0"/>
              </a:rPr>
              <a:t>Calverton Finance</a:t>
            </a:r>
            <a:endParaRPr lang="en-GB" b="1" u="sng" dirty="0"/>
          </a:p>
        </p:txBody>
      </p:sp>
      <p:pic>
        <p:nvPicPr>
          <p:cNvPr id="67" name="Picture Placeholder 62">
            <a:extLst>
              <a:ext uri="{FF2B5EF4-FFF2-40B4-BE49-F238E27FC236}">
                <a16:creationId xmlns:a16="http://schemas.microsoft.com/office/drawing/2014/main" id="{A88814B5-19BD-4FE0-9322-651E6EA2E66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87481" y="1505635"/>
            <a:ext cx="1430337" cy="1407233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95F77ABA-80CF-4A8D-B50E-33E9251332DC}"/>
              </a:ext>
            </a:extLst>
          </p:cNvPr>
          <p:cNvSpPr txBox="1"/>
          <p:nvPr/>
        </p:nvSpPr>
        <p:spPr>
          <a:xfrm>
            <a:off x="9261689" y="3185159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2"/>
              </a:rPr>
              <a:t>Clydesdale Bank</a:t>
            </a:r>
            <a:endParaRPr lang="en-GB" b="1" u="sng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1C66342-E45F-47B9-AA39-C01890FA96F0}"/>
              </a:ext>
            </a:extLst>
          </p:cNvPr>
          <p:cNvSpPr txBox="1"/>
          <p:nvPr/>
        </p:nvSpPr>
        <p:spPr>
          <a:xfrm>
            <a:off x="434142" y="5540618"/>
            <a:ext cx="27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3"/>
              </a:rPr>
              <a:t>Compass Business Finance</a:t>
            </a:r>
            <a:endParaRPr lang="en-GB" b="1" u="sng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3E20E3C-5D4F-4918-AC24-7A7F392BB5C1}"/>
              </a:ext>
            </a:extLst>
          </p:cNvPr>
          <p:cNvSpPr txBox="1"/>
          <p:nvPr/>
        </p:nvSpPr>
        <p:spPr>
          <a:xfrm>
            <a:off x="3439886" y="5540618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4"/>
              </a:rPr>
              <a:t>County Finance Group</a:t>
            </a:r>
            <a:endParaRPr lang="en-GB" b="1" u="sng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B6D47F6-F7F3-4CBA-8EE6-1DDF14637E30}"/>
              </a:ext>
            </a:extLst>
          </p:cNvPr>
          <p:cNvSpPr txBox="1"/>
          <p:nvPr/>
        </p:nvSpPr>
        <p:spPr>
          <a:xfrm>
            <a:off x="6270386" y="5541802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5"/>
              </a:rPr>
              <a:t>DSL Business Finance</a:t>
            </a:r>
            <a:endParaRPr lang="en-GB" b="1" u="sng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B5FA842-0341-4B3A-A9B0-42CA9D9F92A3}"/>
              </a:ext>
            </a:extLst>
          </p:cNvPr>
          <p:cNvSpPr txBox="1"/>
          <p:nvPr/>
        </p:nvSpPr>
        <p:spPr>
          <a:xfrm>
            <a:off x="9100886" y="5529410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6"/>
              </a:rPr>
              <a:t>Hitachi Capital</a:t>
            </a:r>
            <a:endParaRPr lang="en-GB" b="1" u="sng" dirty="0"/>
          </a:p>
        </p:txBody>
      </p:sp>
      <p:pic>
        <p:nvPicPr>
          <p:cNvPr id="83" name="Picture Placeholder 62">
            <a:extLst>
              <a:ext uri="{FF2B5EF4-FFF2-40B4-BE49-F238E27FC236}">
                <a16:creationId xmlns:a16="http://schemas.microsoft.com/office/drawing/2014/main" id="{9FE9BB99-B736-4499-992F-B307CDF01A8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59706" y="1482531"/>
            <a:ext cx="1407233" cy="1407233"/>
          </a:xfrm>
          <a:prstGeom prst="ellipse">
            <a:avLst/>
          </a:prstGeom>
          <a:solidFill>
            <a:schemeClr val="bg2"/>
          </a:solidFill>
        </p:spPr>
      </p:pic>
      <p:pic>
        <p:nvPicPr>
          <p:cNvPr id="84" name="Picture Placeholder 62">
            <a:extLst>
              <a:ext uri="{FF2B5EF4-FFF2-40B4-BE49-F238E27FC236}">
                <a16:creationId xmlns:a16="http://schemas.microsoft.com/office/drawing/2014/main" id="{6F7D5BC5-F853-4C49-B3C5-EB1F5582F80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59705" y="3828146"/>
            <a:ext cx="1407233" cy="1407233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23AFD1C0-E165-4DD1-A54C-9CB687716C3B}"/>
              </a:ext>
            </a:extLst>
          </p:cNvPr>
          <p:cNvSpPr txBox="1"/>
          <p:nvPr/>
        </p:nvSpPr>
        <p:spPr>
          <a:xfrm>
            <a:off x="3836397" y="6252923"/>
            <a:ext cx="5145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/>
              </a:rPr>
              <a:t>To apply and further information – </a:t>
            </a:r>
            <a:r>
              <a:rPr lang="en-GB" b="1" u="sng" dirty="0">
                <a:solidFill>
                  <a:prstClr val="black"/>
                </a:solidFill>
                <a:latin typeface="Calibri"/>
                <a:hlinkClick r:id="rId19"/>
              </a:rPr>
              <a:t>click here</a:t>
            </a:r>
            <a:r>
              <a:rPr lang="en-GB" b="1" dirty="0">
                <a:solidFill>
                  <a:prstClr val="black"/>
                </a:solidFill>
                <a:latin typeface="Calibri"/>
              </a:rPr>
              <a:t>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7" name="Picture 36" descr="A picture containing flower, drawing&#10;&#10;Description automatically generated">
            <a:extLst>
              <a:ext uri="{FF2B5EF4-FFF2-40B4-BE49-F238E27FC236}">
                <a16:creationId xmlns:a16="http://schemas.microsoft.com/office/drawing/2014/main" id="{A568CD8D-98B4-41DB-8CE4-75DD511D8C7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743" y="67580"/>
            <a:ext cx="1155704" cy="81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67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Placeholder 62">
            <a:extLst>
              <a:ext uri="{FF2B5EF4-FFF2-40B4-BE49-F238E27FC236}">
                <a16:creationId xmlns:a16="http://schemas.microsoft.com/office/drawing/2014/main" id="{43D1CC2E-F4B6-415F-9CD7-CEDE683D77D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3637" y="1494083"/>
            <a:ext cx="1430337" cy="1430337"/>
          </a:xfrm>
        </p:spPr>
      </p:pic>
      <p:pic>
        <p:nvPicPr>
          <p:cNvPr id="73" name="Picture Placeholder 72">
            <a:extLst>
              <a:ext uri="{FF2B5EF4-FFF2-40B4-BE49-F238E27FC236}">
                <a16:creationId xmlns:a16="http://schemas.microsoft.com/office/drawing/2014/main" id="{B927BF98-3233-4266-BD37-73C4B6173CAC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3638" y="3826782"/>
            <a:ext cx="1430337" cy="1430337"/>
          </a:xfrm>
        </p:spPr>
      </p:pic>
      <p:pic>
        <p:nvPicPr>
          <p:cNvPr id="76" name="Picture Placeholder 75">
            <a:extLst>
              <a:ext uri="{FF2B5EF4-FFF2-40B4-BE49-F238E27FC236}">
                <a16:creationId xmlns:a16="http://schemas.microsoft.com/office/drawing/2014/main" id="{F14E7037-9E08-47BD-BB51-873A6035403D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7037" y="3786099"/>
            <a:ext cx="1430337" cy="1430337"/>
          </a:xfrm>
        </p:spPr>
      </p:pic>
      <p:pic>
        <p:nvPicPr>
          <p:cNvPr id="79" name="Picture Placeholder 78">
            <a:extLst>
              <a:ext uri="{FF2B5EF4-FFF2-40B4-BE49-F238E27FC236}">
                <a16:creationId xmlns:a16="http://schemas.microsoft.com/office/drawing/2014/main" id="{9377A6F2-D4A7-4B2B-8F73-3EF36DF9B1F5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773" y="3786099"/>
            <a:ext cx="1430337" cy="1430337"/>
          </a:xfrm>
        </p:spPr>
      </p:pic>
      <p:sp>
        <p:nvSpPr>
          <p:cNvPr id="21" name="Title 4">
            <a:extLst>
              <a:ext uri="{FF2B5EF4-FFF2-40B4-BE49-F238E27FC236}">
                <a16:creationId xmlns:a16="http://schemas.microsoft.com/office/drawing/2014/main" id="{320C358B-7191-44EC-8B83-1DC83712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258" y="278696"/>
            <a:ext cx="11150600" cy="920336"/>
          </a:xfrm>
        </p:spPr>
        <p:txBody>
          <a:bodyPr/>
          <a:lstStyle/>
          <a:p>
            <a:r>
              <a:rPr lang="en-GB" dirty="0"/>
              <a:t>CBILS Scheme (Scotland) </a:t>
            </a:r>
            <a:br>
              <a:rPr lang="en-GB" dirty="0"/>
            </a:br>
            <a:r>
              <a:rPr lang="en-GB" dirty="0"/>
              <a:t>Term loans providers</a:t>
            </a:r>
          </a:p>
        </p:txBody>
      </p: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97508F8E-6D66-4D92-BCF1-87DBF9BB7304}"/>
              </a:ext>
            </a:extLst>
          </p:cNvPr>
          <p:cNvSpPr txBox="1">
            <a:spLocks/>
          </p:cNvSpPr>
          <p:nvPr/>
        </p:nvSpPr>
        <p:spPr>
          <a:xfrm>
            <a:off x="11449641" y="6434888"/>
            <a:ext cx="294460" cy="1873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C71654-96A5-4280-94F3-931C61A9F92C}" type="slidenum">
              <a:rPr lang="en-US" sz="1400" smtClean="0">
                <a:solidFill>
                  <a:prstClr val="white"/>
                </a:solidFill>
                <a:latin typeface="Calibri"/>
              </a:rPr>
              <a:pPr/>
              <a:t>4</a:t>
            </a:fld>
            <a:endParaRPr lang="en-US" sz="14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FEF70174-62F0-4324-B889-F49370387B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077" y="183943"/>
            <a:ext cx="1362320" cy="48740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DDEDF4F-6C24-4581-A666-E439AD3010EF}"/>
              </a:ext>
            </a:extLst>
          </p:cNvPr>
          <p:cNvSpPr txBox="1"/>
          <p:nvPr/>
        </p:nvSpPr>
        <p:spPr>
          <a:xfrm>
            <a:off x="670560" y="3196368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7"/>
              </a:rPr>
              <a:t>HSBC</a:t>
            </a:r>
            <a:endParaRPr lang="en-GB" b="1" u="sng" dirty="0"/>
          </a:p>
        </p:txBody>
      </p:sp>
      <p:pic>
        <p:nvPicPr>
          <p:cNvPr id="64" name="Picture Placeholder 62">
            <a:extLst>
              <a:ext uri="{FF2B5EF4-FFF2-40B4-BE49-F238E27FC236}">
                <a16:creationId xmlns:a16="http://schemas.microsoft.com/office/drawing/2014/main" id="{BA1BFAC9-88DE-4588-90A6-C0BE8B04DAD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5559" y="1482531"/>
            <a:ext cx="1430337" cy="1430337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C658AC9D-34D3-43DA-BFCF-C9FEC2D6FAE5}"/>
              </a:ext>
            </a:extLst>
          </p:cNvPr>
          <p:cNvSpPr txBox="1"/>
          <p:nvPr/>
        </p:nvSpPr>
        <p:spPr>
          <a:xfrm>
            <a:off x="3559092" y="3185159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9"/>
              </a:rPr>
              <a:t>Lloyds Bank</a:t>
            </a:r>
            <a:endParaRPr lang="en-GB" b="1" u="sng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0DA33A9-A9F4-431E-8EBD-6217D526AB47}"/>
              </a:ext>
            </a:extLst>
          </p:cNvPr>
          <p:cNvSpPr txBox="1"/>
          <p:nvPr/>
        </p:nvSpPr>
        <p:spPr>
          <a:xfrm>
            <a:off x="6409306" y="3196368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0"/>
              </a:rPr>
              <a:t>Metro Bank</a:t>
            </a:r>
            <a:endParaRPr lang="en-GB" b="1" u="sng" dirty="0"/>
          </a:p>
        </p:txBody>
      </p:sp>
      <p:pic>
        <p:nvPicPr>
          <p:cNvPr id="67" name="Picture Placeholder 62">
            <a:extLst>
              <a:ext uri="{FF2B5EF4-FFF2-40B4-BE49-F238E27FC236}">
                <a16:creationId xmlns:a16="http://schemas.microsoft.com/office/drawing/2014/main" id="{A88814B5-19BD-4FE0-9322-651E6EA2E66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9033" y="1505635"/>
            <a:ext cx="1407233" cy="1407233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95F77ABA-80CF-4A8D-B50E-33E9251332DC}"/>
              </a:ext>
            </a:extLst>
          </p:cNvPr>
          <p:cNvSpPr txBox="1"/>
          <p:nvPr/>
        </p:nvSpPr>
        <p:spPr>
          <a:xfrm>
            <a:off x="9261689" y="3185159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2"/>
              </a:rPr>
              <a:t>NatWest</a:t>
            </a:r>
            <a:endParaRPr lang="en-GB" b="1" u="sng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1C66342-E45F-47B9-AA39-C01890FA96F0}"/>
              </a:ext>
            </a:extLst>
          </p:cNvPr>
          <p:cNvSpPr txBox="1"/>
          <p:nvPr/>
        </p:nvSpPr>
        <p:spPr>
          <a:xfrm>
            <a:off x="522514" y="5563036"/>
            <a:ext cx="2525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err="1">
                <a:hlinkClick r:id="rId13"/>
              </a:rPr>
              <a:t>Newable</a:t>
            </a:r>
            <a:endParaRPr lang="en-GB" b="1" u="sng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3E20E3C-5D4F-4918-AC24-7A7F392BB5C1}"/>
              </a:ext>
            </a:extLst>
          </p:cNvPr>
          <p:cNvSpPr txBox="1"/>
          <p:nvPr/>
        </p:nvSpPr>
        <p:spPr>
          <a:xfrm>
            <a:off x="3439886" y="5540618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4"/>
              </a:rPr>
              <a:t>Santander</a:t>
            </a:r>
            <a:endParaRPr lang="en-GB" b="1" u="sng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B6D47F6-F7F3-4CBA-8EE6-1DDF14637E30}"/>
              </a:ext>
            </a:extLst>
          </p:cNvPr>
          <p:cNvSpPr txBox="1"/>
          <p:nvPr/>
        </p:nvSpPr>
        <p:spPr>
          <a:xfrm>
            <a:off x="6270386" y="5541802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5"/>
              </a:rPr>
              <a:t>Royal Bank of Scotland</a:t>
            </a:r>
            <a:endParaRPr lang="en-GB" b="1" u="sng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B5FA842-0341-4B3A-A9B0-42CA9D9F92A3}"/>
              </a:ext>
            </a:extLst>
          </p:cNvPr>
          <p:cNvSpPr txBox="1"/>
          <p:nvPr/>
        </p:nvSpPr>
        <p:spPr>
          <a:xfrm>
            <a:off x="9100886" y="5529410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6"/>
              </a:rPr>
              <a:t>UKSE</a:t>
            </a:r>
            <a:endParaRPr lang="en-GB" b="1" u="sng" dirty="0"/>
          </a:p>
        </p:txBody>
      </p:sp>
      <p:pic>
        <p:nvPicPr>
          <p:cNvPr id="24" name="Picture Placeholder 75">
            <a:extLst>
              <a:ext uri="{FF2B5EF4-FFF2-40B4-BE49-F238E27FC236}">
                <a16:creationId xmlns:a16="http://schemas.microsoft.com/office/drawing/2014/main" id="{542F2B65-B7A2-46AA-866E-079839A8295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48154" y="3786098"/>
            <a:ext cx="1430337" cy="1430337"/>
          </a:xfrm>
          <a:prstGeom prst="ellipse">
            <a:avLst/>
          </a:prstGeom>
          <a:solidFill>
            <a:schemeClr val="bg2"/>
          </a:solidFill>
        </p:spPr>
      </p:pic>
      <p:pic>
        <p:nvPicPr>
          <p:cNvPr id="25" name="Picture Placeholder 75">
            <a:extLst>
              <a:ext uri="{FF2B5EF4-FFF2-40B4-BE49-F238E27FC236}">
                <a16:creationId xmlns:a16="http://schemas.microsoft.com/office/drawing/2014/main" id="{BEE5F309-9D07-4367-A777-C664DF58C75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48154" y="1512007"/>
            <a:ext cx="1430337" cy="1360177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991F457-D44B-48C3-8A55-0E085DC5C773}"/>
              </a:ext>
            </a:extLst>
          </p:cNvPr>
          <p:cNvSpPr txBox="1"/>
          <p:nvPr/>
        </p:nvSpPr>
        <p:spPr>
          <a:xfrm>
            <a:off x="3836397" y="6252923"/>
            <a:ext cx="5145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/>
              </a:rPr>
              <a:t>To apply and further information – </a:t>
            </a:r>
            <a:r>
              <a:rPr lang="en-GB" b="1" u="sng" dirty="0">
                <a:solidFill>
                  <a:prstClr val="black"/>
                </a:solidFill>
                <a:latin typeface="Calibri"/>
                <a:hlinkClick r:id="rId19"/>
              </a:rPr>
              <a:t>click here</a:t>
            </a:r>
            <a:r>
              <a:rPr lang="en-GB" b="1" dirty="0">
                <a:solidFill>
                  <a:prstClr val="black"/>
                </a:solidFill>
                <a:latin typeface="Calibri"/>
              </a:rPr>
              <a:t>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1" name="Picture 40" descr="A picture containing flower, drawing&#10;&#10;Description automatically generated">
            <a:extLst>
              <a:ext uri="{FF2B5EF4-FFF2-40B4-BE49-F238E27FC236}">
                <a16:creationId xmlns:a16="http://schemas.microsoft.com/office/drawing/2014/main" id="{4CB040B3-A2B1-4A4B-BC76-0D14316A31C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743" y="67580"/>
            <a:ext cx="1155704" cy="81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8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Placeholder 62">
            <a:extLst>
              <a:ext uri="{FF2B5EF4-FFF2-40B4-BE49-F238E27FC236}">
                <a16:creationId xmlns:a16="http://schemas.microsoft.com/office/drawing/2014/main" id="{43D1CC2E-F4B6-415F-9CD7-CEDE683D77D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3637" y="1494083"/>
            <a:ext cx="1430337" cy="1430337"/>
          </a:xfrm>
        </p:spPr>
      </p:pic>
      <p:pic>
        <p:nvPicPr>
          <p:cNvPr id="73" name="Picture Placeholder 72">
            <a:extLst>
              <a:ext uri="{FF2B5EF4-FFF2-40B4-BE49-F238E27FC236}">
                <a16:creationId xmlns:a16="http://schemas.microsoft.com/office/drawing/2014/main" id="{B927BF98-3233-4266-BD37-73C4B6173CAC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3638" y="3786100"/>
            <a:ext cx="1430337" cy="1430336"/>
          </a:xfrm>
        </p:spPr>
      </p:pic>
      <p:pic>
        <p:nvPicPr>
          <p:cNvPr id="76" name="Picture Placeholder 75">
            <a:extLst>
              <a:ext uri="{FF2B5EF4-FFF2-40B4-BE49-F238E27FC236}">
                <a16:creationId xmlns:a16="http://schemas.microsoft.com/office/drawing/2014/main" id="{F14E7037-9E08-47BD-BB51-873A6035403D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7037" y="3786099"/>
            <a:ext cx="1430337" cy="1430337"/>
          </a:xfrm>
        </p:spPr>
      </p:pic>
      <p:pic>
        <p:nvPicPr>
          <p:cNvPr id="79" name="Picture Placeholder 78">
            <a:extLst>
              <a:ext uri="{FF2B5EF4-FFF2-40B4-BE49-F238E27FC236}">
                <a16:creationId xmlns:a16="http://schemas.microsoft.com/office/drawing/2014/main" id="{9377A6F2-D4A7-4B2B-8F73-3EF36DF9B1F5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773" y="3786099"/>
            <a:ext cx="1430337" cy="1430337"/>
          </a:xfrm>
        </p:spPr>
      </p:pic>
      <p:sp>
        <p:nvSpPr>
          <p:cNvPr id="21" name="Title 4">
            <a:extLst>
              <a:ext uri="{FF2B5EF4-FFF2-40B4-BE49-F238E27FC236}">
                <a16:creationId xmlns:a16="http://schemas.microsoft.com/office/drawing/2014/main" id="{320C358B-7191-44EC-8B83-1DC83712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258" y="278696"/>
            <a:ext cx="11150600" cy="920336"/>
          </a:xfrm>
        </p:spPr>
        <p:txBody>
          <a:bodyPr/>
          <a:lstStyle/>
          <a:p>
            <a:r>
              <a:rPr lang="en-GB" dirty="0"/>
              <a:t>CBILS Scheme (Scotland)</a:t>
            </a:r>
            <a:br>
              <a:rPr lang="en-GB" dirty="0"/>
            </a:br>
            <a:r>
              <a:rPr lang="en-GB" dirty="0"/>
              <a:t>Asset finance providers</a:t>
            </a:r>
          </a:p>
        </p:txBody>
      </p: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97508F8E-6D66-4D92-BCF1-87DBF9BB7304}"/>
              </a:ext>
            </a:extLst>
          </p:cNvPr>
          <p:cNvSpPr txBox="1">
            <a:spLocks/>
          </p:cNvSpPr>
          <p:nvPr/>
        </p:nvSpPr>
        <p:spPr>
          <a:xfrm>
            <a:off x="11449641" y="6434888"/>
            <a:ext cx="294460" cy="1873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C71654-96A5-4280-94F3-931C61A9F92C}" type="slidenum">
              <a:rPr lang="en-US" sz="1400" smtClean="0">
                <a:solidFill>
                  <a:prstClr val="white"/>
                </a:solidFill>
                <a:latin typeface="Calibri"/>
              </a:rPr>
              <a:pPr/>
              <a:t>5</a:t>
            </a:fld>
            <a:endParaRPr lang="en-US" sz="14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FEF70174-62F0-4324-B889-F49370387B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077" y="183943"/>
            <a:ext cx="1362320" cy="48740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DDEDF4F-6C24-4581-A666-E439AD3010EF}"/>
              </a:ext>
            </a:extLst>
          </p:cNvPr>
          <p:cNvSpPr txBox="1"/>
          <p:nvPr/>
        </p:nvSpPr>
        <p:spPr>
          <a:xfrm>
            <a:off x="670560" y="3196368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7"/>
              </a:rPr>
              <a:t>Aldermore</a:t>
            </a:r>
            <a:endParaRPr lang="en-GB" b="1" u="sng" dirty="0"/>
          </a:p>
        </p:txBody>
      </p:sp>
      <p:pic>
        <p:nvPicPr>
          <p:cNvPr id="64" name="Picture Placeholder 62">
            <a:extLst>
              <a:ext uri="{FF2B5EF4-FFF2-40B4-BE49-F238E27FC236}">
                <a16:creationId xmlns:a16="http://schemas.microsoft.com/office/drawing/2014/main" id="{BA1BFAC9-88DE-4588-90A6-C0BE8B04DA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5559" y="1482531"/>
            <a:ext cx="1430337" cy="1430337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C658AC9D-34D3-43DA-BFCF-C9FEC2D6FAE5}"/>
              </a:ext>
            </a:extLst>
          </p:cNvPr>
          <p:cNvSpPr txBox="1"/>
          <p:nvPr/>
        </p:nvSpPr>
        <p:spPr>
          <a:xfrm>
            <a:off x="3559092" y="3185159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9"/>
              </a:rPr>
              <a:t>Arkle Finance</a:t>
            </a:r>
            <a:endParaRPr lang="en-GB" b="1" u="sng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0DA33A9-A9F4-431E-8EBD-6217D526AB47}"/>
              </a:ext>
            </a:extLst>
          </p:cNvPr>
          <p:cNvSpPr txBox="1"/>
          <p:nvPr/>
        </p:nvSpPr>
        <p:spPr>
          <a:xfrm>
            <a:off x="6409306" y="3196368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0"/>
              </a:rPr>
              <a:t>Compass</a:t>
            </a:r>
            <a:endParaRPr lang="en-GB" b="1" u="sng" dirty="0"/>
          </a:p>
        </p:txBody>
      </p:sp>
      <p:pic>
        <p:nvPicPr>
          <p:cNvPr id="67" name="Picture Placeholder 62">
            <a:extLst>
              <a:ext uri="{FF2B5EF4-FFF2-40B4-BE49-F238E27FC236}">
                <a16:creationId xmlns:a16="http://schemas.microsoft.com/office/drawing/2014/main" id="{A88814B5-19BD-4FE0-9322-651E6EA2E66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9033" y="1505635"/>
            <a:ext cx="1407233" cy="1407233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51C66342-E45F-47B9-AA39-C01890FA96F0}"/>
              </a:ext>
            </a:extLst>
          </p:cNvPr>
          <p:cNvSpPr txBox="1"/>
          <p:nvPr/>
        </p:nvSpPr>
        <p:spPr>
          <a:xfrm>
            <a:off x="522514" y="5563036"/>
            <a:ext cx="2525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2"/>
              </a:rPr>
              <a:t>County Asset Finance</a:t>
            </a:r>
            <a:endParaRPr lang="en-GB" b="1" u="sng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3E20E3C-5D4F-4918-AC24-7A7F392BB5C1}"/>
              </a:ext>
            </a:extLst>
          </p:cNvPr>
          <p:cNvSpPr txBox="1"/>
          <p:nvPr/>
        </p:nvSpPr>
        <p:spPr>
          <a:xfrm>
            <a:off x="3439886" y="5540618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3"/>
              </a:rPr>
              <a:t>Haydock Finance</a:t>
            </a:r>
            <a:endParaRPr lang="en-GB" b="1" u="sng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B6D47F6-F7F3-4CBA-8EE6-1DDF14637E30}"/>
              </a:ext>
            </a:extLst>
          </p:cNvPr>
          <p:cNvSpPr txBox="1"/>
          <p:nvPr/>
        </p:nvSpPr>
        <p:spPr>
          <a:xfrm>
            <a:off x="6270386" y="5541802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4"/>
              </a:rPr>
              <a:t>Hitachi Capital</a:t>
            </a:r>
            <a:endParaRPr lang="en-GB" b="1" u="sng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F0923B-8AF2-48FE-8CEF-8A4FEEF8346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153077" y="1240397"/>
            <a:ext cx="2457450" cy="14192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2643C7A-9463-4BEA-97D2-0DC2CFD2F5F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430566" y="2418417"/>
            <a:ext cx="2457450" cy="14192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491B02-DABA-4E22-828D-EFAFEBE7D13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286672" y="3786099"/>
            <a:ext cx="2457450" cy="14192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9EECD3-260C-4B77-9940-7A618644B53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430566" y="4490060"/>
            <a:ext cx="2457450" cy="141922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9355618-5A7A-4A19-8424-FC0CE7BB4B8F}"/>
              </a:ext>
            </a:extLst>
          </p:cNvPr>
          <p:cNvSpPr txBox="1"/>
          <p:nvPr/>
        </p:nvSpPr>
        <p:spPr>
          <a:xfrm>
            <a:off x="3836397" y="6252923"/>
            <a:ext cx="5145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/>
              </a:rPr>
              <a:t>To apply and further information – </a:t>
            </a:r>
            <a:r>
              <a:rPr lang="en-GB" b="1" u="sng" dirty="0">
                <a:solidFill>
                  <a:prstClr val="black"/>
                </a:solidFill>
                <a:latin typeface="Calibri"/>
                <a:hlinkClick r:id="rId16"/>
              </a:rPr>
              <a:t>click here</a:t>
            </a:r>
            <a:r>
              <a:rPr lang="en-GB" b="1" dirty="0">
                <a:solidFill>
                  <a:prstClr val="black"/>
                </a:solidFill>
                <a:latin typeface="Calibri"/>
              </a:rPr>
              <a:t>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8" name="Picture 37" descr="A picture containing flower, drawing&#10;&#10;Description automatically generated">
            <a:extLst>
              <a:ext uri="{FF2B5EF4-FFF2-40B4-BE49-F238E27FC236}">
                <a16:creationId xmlns:a16="http://schemas.microsoft.com/office/drawing/2014/main" id="{1DA9047F-4B3F-4E45-988E-55D5491925E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743" y="67580"/>
            <a:ext cx="1155704" cy="81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6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Placeholder 62">
            <a:extLst>
              <a:ext uri="{FF2B5EF4-FFF2-40B4-BE49-F238E27FC236}">
                <a16:creationId xmlns:a16="http://schemas.microsoft.com/office/drawing/2014/main" id="{43D1CC2E-F4B6-415F-9CD7-CEDE683D77D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3637" y="1494083"/>
            <a:ext cx="1430337" cy="1430337"/>
          </a:xfrm>
        </p:spPr>
      </p:pic>
      <p:pic>
        <p:nvPicPr>
          <p:cNvPr id="73" name="Picture Placeholder 72">
            <a:extLst>
              <a:ext uri="{FF2B5EF4-FFF2-40B4-BE49-F238E27FC236}">
                <a16:creationId xmlns:a16="http://schemas.microsoft.com/office/drawing/2014/main" id="{B927BF98-3233-4266-BD37-73C4B6173CAC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3638" y="3786100"/>
            <a:ext cx="1430337" cy="1430336"/>
          </a:xfrm>
        </p:spPr>
      </p:pic>
      <p:pic>
        <p:nvPicPr>
          <p:cNvPr id="76" name="Picture Placeholder 75">
            <a:extLst>
              <a:ext uri="{FF2B5EF4-FFF2-40B4-BE49-F238E27FC236}">
                <a16:creationId xmlns:a16="http://schemas.microsoft.com/office/drawing/2014/main" id="{F14E7037-9E08-47BD-BB51-873A6035403D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7037" y="3786099"/>
            <a:ext cx="1430337" cy="1430337"/>
          </a:xfrm>
        </p:spPr>
      </p:pic>
      <p:pic>
        <p:nvPicPr>
          <p:cNvPr id="79" name="Picture Placeholder 78">
            <a:extLst>
              <a:ext uri="{FF2B5EF4-FFF2-40B4-BE49-F238E27FC236}">
                <a16:creationId xmlns:a16="http://schemas.microsoft.com/office/drawing/2014/main" id="{9377A6F2-D4A7-4B2B-8F73-3EF36DF9B1F5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773" y="3786099"/>
            <a:ext cx="1430337" cy="1430337"/>
          </a:xfrm>
        </p:spPr>
      </p:pic>
      <p:sp>
        <p:nvSpPr>
          <p:cNvPr id="21" name="Title 4">
            <a:extLst>
              <a:ext uri="{FF2B5EF4-FFF2-40B4-BE49-F238E27FC236}">
                <a16:creationId xmlns:a16="http://schemas.microsoft.com/office/drawing/2014/main" id="{320C358B-7191-44EC-8B83-1DC83712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258" y="278696"/>
            <a:ext cx="11150600" cy="920336"/>
          </a:xfrm>
        </p:spPr>
        <p:txBody>
          <a:bodyPr/>
          <a:lstStyle/>
          <a:p>
            <a:r>
              <a:rPr lang="en-GB" dirty="0"/>
              <a:t>CBILS Scheme (SCOTLAND)</a:t>
            </a:r>
            <a:br>
              <a:rPr lang="en-GB" dirty="0"/>
            </a:br>
            <a:r>
              <a:rPr lang="en-GB" dirty="0"/>
              <a:t>Invoice finance providers</a:t>
            </a:r>
          </a:p>
        </p:txBody>
      </p: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97508F8E-6D66-4D92-BCF1-87DBF9BB7304}"/>
              </a:ext>
            </a:extLst>
          </p:cNvPr>
          <p:cNvSpPr txBox="1">
            <a:spLocks/>
          </p:cNvSpPr>
          <p:nvPr/>
        </p:nvSpPr>
        <p:spPr>
          <a:xfrm>
            <a:off x="11449641" y="6434888"/>
            <a:ext cx="294460" cy="1873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C71654-96A5-4280-94F3-931C61A9F92C}" type="slidenum">
              <a:rPr lang="en-US" sz="1400" smtClean="0">
                <a:solidFill>
                  <a:prstClr val="white"/>
                </a:solidFill>
                <a:latin typeface="Calibri"/>
              </a:rPr>
              <a:pPr/>
              <a:t>6</a:t>
            </a:fld>
            <a:endParaRPr lang="en-US" sz="14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FEF70174-62F0-4324-B889-F49370387B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077" y="183943"/>
            <a:ext cx="1362320" cy="48740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DDEDF4F-6C24-4581-A666-E439AD3010EF}"/>
              </a:ext>
            </a:extLst>
          </p:cNvPr>
          <p:cNvSpPr txBox="1"/>
          <p:nvPr/>
        </p:nvSpPr>
        <p:spPr>
          <a:xfrm>
            <a:off x="670560" y="3196368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7"/>
              </a:rPr>
              <a:t>Aldermore</a:t>
            </a:r>
            <a:endParaRPr lang="en-GB" b="1" u="sng" dirty="0"/>
          </a:p>
        </p:txBody>
      </p:sp>
      <p:pic>
        <p:nvPicPr>
          <p:cNvPr id="64" name="Picture Placeholder 62">
            <a:extLst>
              <a:ext uri="{FF2B5EF4-FFF2-40B4-BE49-F238E27FC236}">
                <a16:creationId xmlns:a16="http://schemas.microsoft.com/office/drawing/2014/main" id="{BA1BFAC9-88DE-4588-90A6-C0BE8B04DA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5559" y="1523214"/>
            <a:ext cx="1430337" cy="1389654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C658AC9D-34D3-43DA-BFCF-C9FEC2D6FAE5}"/>
              </a:ext>
            </a:extLst>
          </p:cNvPr>
          <p:cNvSpPr txBox="1"/>
          <p:nvPr/>
        </p:nvSpPr>
        <p:spPr>
          <a:xfrm>
            <a:off x="3559092" y="3185159"/>
            <a:ext cx="220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9"/>
              </a:rPr>
              <a:t>Calverton Finance</a:t>
            </a:r>
            <a:endParaRPr lang="en-GB" b="1" u="sng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0DA33A9-A9F4-431E-8EBD-6217D526AB47}"/>
              </a:ext>
            </a:extLst>
          </p:cNvPr>
          <p:cNvSpPr txBox="1"/>
          <p:nvPr/>
        </p:nvSpPr>
        <p:spPr>
          <a:xfrm>
            <a:off x="6130438" y="3178065"/>
            <a:ext cx="2761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0"/>
              </a:rPr>
              <a:t>Skipton Business Finance</a:t>
            </a:r>
            <a:endParaRPr lang="en-GB" b="1" u="sng" dirty="0"/>
          </a:p>
        </p:txBody>
      </p:sp>
      <p:pic>
        <p:nvPicPr>
          <p:cNvPr id="67" name="Picture Placeholder 62">
            <a:extLst>
              <a:ext uri="{FF2B5EF4-FFF2-40B4-BE49-F238E27FC236}">
                <a16:creationId xmlns:a16="http://schemas.microsoft.com/office/drawing/2014/main" id="{A88814B5-19BD-4FE0-9322-651E6EA2E66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9033" y="1505635"/>
            <a:ext cx="1407233" cy="1407233"/>
          </a:xfrm>
          <a:prstGeom prst="ellipse">
            <a:avLst/>
          </a:prstGeom>
          <a:solidFill>
            <a:schemeClr val="bg2"/>
          </a:solidFill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51C66342-E45F-47B9-AA39-C01890FA96F0}"/>
              </a:ext>
            </a:extLst>
          </p:cNvPr>
          <p:cNvSpPr txBox="1"/>
          <p:nvPr/>
        </p:nvSpPr>
        <p:spPr>
          <a:xfrm>
            <a:off x="522514" y="5563036"/>
            <a:ext cx="2525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2"/>
              </a:rPr>
              <a:t>County Asset Finance</a:t>
            </a:r>
            <a:endParaRPr lang="en-GB" b="1" u="sng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3E20E3C-5D4F-4918-AC24-7A7F392BB5C1}"/>
              </a:ext>
            </a:extLst>
          </p:cNvPr>
          <p:cNvSpPr txBox="1"/>
          <p:nvPr/>
        </p:nvSpPr>
        <p:spPr>
          <a:xfrm>
            <a:off x="3439886" y="5540618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3"/>
              </a:rPr>
              <a:t>Santander</a:t>
            </a:r>
            <a:endParaRPr lang="en-GB" b="1" u="sng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B6D47F6-F7F3-4CBA-8EE6-1DDF14637E30}"/>
              </a:ext>
            </a:extLst>
          </p:cNvPr>
          <p:cNvSpPr txBox="1"/>
          <p:nvPr/>
        </p:nvSpPr>
        <p:spPr>
          <a:xfrm>
            <a:off x="6270386" y="5541802"/>
            <a:ext cx="246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hlinkClick r:id="rId14"/>
              </a:rPr>
              <a:t>Hitachi Capital</a:t>
            </a:r>
            <a:endParaRPr lang="en-GB" b="1" u="sng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F0923B-8AF2-48FE-8CEF-8A4FEEF8346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153077" y="1240397"/>
            <a:ext cx="2457450" cy="14192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2643C7A-9463-4BEA-97D2-0DC2CFD2F5F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430566" y="2418417"/>
            <a:ext cx="2457450" cy="14192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491B02-DABA-4E22-828D-EFAFEBE7D13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286672" y="3786099"/>
            <a:ext cx="2457450" cy="14192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9EECD3-260C-4B77-9940-7A618644B53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829323" y="4242656"/>
            <a:ext cx="3362677" cy="194201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B615DE2-19DA-4018-87C0-762DF7CE0C0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270386" y="3621025"/>
            <a:ext cx="3362677" cy="240530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F29644F-F6D9-465B-9ACB-7AAC8A0211D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75683" y="1279144"/>
            <a:ext cx="3362677" cy="194201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76B9F31-D25B-4482-8289-221E766F70C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429" y="2396417"/>
            <a:ext cx="3362677" cy="194201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CD62885-DC70-47D2-A75B-B2984D73927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37012" y="3621025"/>
            <a:ext cx="3362677" cy="2405306"/>
          </a:xfrm>
          <a:prstGeom prst="rect">
            <a:avLst/>
          </a:prstGeom>
        </p:spPr>
      </p:pic>
      <p:sp>
        <p:nvSpPr>
          <p:cNvPr id="30" name="Title 4">
            <a:extLst>
              <a:ext uri="{FF2B5EF4-FFF2-40B4-BE49-F238E27FC236}">
                <a16:creationId xmlns:a16="http://schemas.microsoft.com/office/drawing/2014/main" id="{5C45EBD9-3EA8-487D-9112-E611879B4A6D}"/>
              </a:ext>
            </a:extLst>
          </p:cNvPr>
          <p:cNvSpPr txBox="1">
            <a:spLocks/>
          </p:cNvSpPr>
          <p:nvPr/>
        </p:nvSpPr>
        <p:spPr>
          <a:xfrm>
            <a:off x="391258" y="3649700"/>
            <a:ext cx="3633793" cy="92033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Revolving credit</a:t>
            </a:r>
          </a:p>
          <a:p>
            <a:r>
              <a:rPr lang="en-GB" dirty="0"/>
              <a:t>(Overdrafts)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453693-6D09-4E0B-9F4F-78801021F2C0}"/>
              </a:ext>
            </a:extLst>
          </p:cNvPr>
          <p:cNvSpPr txBox="1"/>
          <p:nvPr/>
        </p:nvSpPr>
        <p:spPr>
          <a:xfrm>
            <a:off x="3836397" y="6252923"/>
            <a:ext cx="5145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/>
              </a:rPr>
              <a:t>To apply and further information – </a:t>
            </a:r>
            <a:r>
              <a:rPr lang="en-GB" b="1" u="sng" dirty="0">
                <a:solidFill>
                  <a:prstClr val="black"/>
                </a:solidFill>
                <a:latin typeface="Calibri"/>
                <a:hlinkClick r:id="rId16"/>
              </a:rPr>
              <a:t>click here</a:t>
            </a:r>
            <a:r>
              <a:rPr lang="en-GB" b="1" dirty="0">
                <a:solidFill>
                  <a:prstClr val="black"/>
                </a:solidFill>
                <a:latin typeface="Calibri"/>
              </a:rPr>
              <a:t>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5" name="Picture 44" descr="A picture containing flower, drawing&#10;&#10;Description automatically generated">
            <a:extLst>
              <a:ext uri="{FF2B5EF4-FFF2-40B4-BE49-F238E27FC236}">
                <a16:creationId xmlns:a16="http://schemas.microsoft.com/office/drawing/2014/main" id="{4D18DBFE-AE8A-4D6B-BC68-4FA5978C6AC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743" y="67580"/>
            <a:ext cx="1155704" cy="81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384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ntoso v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C567A"/>
      </a:accent1>
      <a:accent2>
        <a:srgbClr val="0072C7"/>
      </a:accent2>
      <a:accent3>
        <a:srgbClr val="0D1D51"/>
      </a:accent3>
      <a:accent4>
        <a:srgbClr val="666666"/>
      </a:accent4>
      <a:accent5>
        <a:srgbClr val="3C76A6"/>
      </a:accent5>
      <a:accent6>
        <a:srgbClr val="1E44BC"/>
      </a:accent6>
      <a:hlink>
        <a:srgbClr val="0563C1"/>
      </a:hlink>
      <a:folHlink>
        <a:srgbClr val="954F72"/>
      </a:folHlink>
    </a:clrScheme>
    <a:fontScheme name="Contoso v1">
      <a:majorFont>
        <a:latin typeface="Corbe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076243_Blue spheres presentation_RVA_v5" id="{E4C0B511-76E7-4C07-AFEA-8FEA0A5A8C84}" vid="{3A463146-28EF-4F73-B63C-03710F66E2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552</Words>
  <Application>Microsoft Office PowerPoint</Application>
  <PresentationFormat>Widescreen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Office Theme</vt:lpstr>
      <vt:lpstr>1_Office Theme</vt:lpstr>
      <vt:lpstr>PowerPoint Presentation</vt:lpstr>
      <vt:lpstr>CBILS Scheme</vt:lpstr>
      <vt:lpstr>CBILS Scheme (Scotland) Term loans providers</vt:lpstr>
      <vt:lpstr>CBILS Scheme (Scotland)  Term loans providers</vt:lpstr>
      <vt:lpstr>CBILS Scheme (Scotland) Asset finance providers</vt:lpstr>
      <vt:lpstr>CBILS Scheme (SCOTLAND) Invoice finance providers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Bowman</dc:creator>
  <cp:lastModifiedBy>Rachel Burns</cp:lastModifiedBy>
  <cp:revision>49</cp:revision>
  <cp:lastPrinted>2020-04-10T14:06:44Z</cp:lastPrinted>
  <dcterms:created xsi:type="dcterms:W3CDTF">2020-03-23T13:27:07Z</dcterms:created>
  <dcterms:modified xsi:type="dcterms:W3CDTF">2020-04-10T14:06:47Z</dcterms:modified>
</cp:coreProperties>
</file>