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313" r:id="rId3"/>
    <p:sldId id="315" r:id="rId4"/>
    <p:sldId id="324" r:id="rId5"/>
    <p:sldId id="325" r:id="rId6"/>
    <p:sldId id="326" r:id="rId7"/>
    <p:sldId id="327" r:id="rId8"/>
    <p:sldId id="328" r:id="rId9"/>
    <p:sldId id="323" r:id="rId10"/>
    <p:sldId id="322" r:id="rId11"/>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D1F6"/>
    <a:srgbClr val="609C18"/>
    <a:srgbClr val="4AA62A"/>
    <a:srgbClr val="51B52D"/>
    <a:srgbClr val="469D27"/>
    <a:srgbClr val="00A24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8" d="100"/>
          <a:sy n="108" d="100"/>
        </p:scale>
        <p:origin x="9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E425D-D72D-4811-9257-B2CE469C77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72E83F4-E8B9-47EF-95C4-497F0AD24B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3C485E-BD07-40E8-928B-DD46FFB9A4F1}"/>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5" name="Footer Placeholder 4">
            <a:extLst>
              <a:ext uri="{FF2B5EF4-FFF2-40B4-BE49-F238E27FC236}">
                <a16:creationId xmlns:a16="http://schemas.microsoft.com/office/drawing/2014/main" id="{6A3F8B5D-50D5-4896-9A9D-A4D654DC52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71038C-A31F-464E-8E5F-54228FC75A7A}"/>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26618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CD1C-FB8A-4136-A5A1-7F21398EA8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5EE336-5442-49C4-9B45-AEBECE7074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297269-7A88-4F31-A3C0-C44B84840133}"/>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5" name="Footer Placeholder 4">
            <a:extLst>
              <a:ext uri="{FF2B5EF4-FFF2-40B4-BE49-F238E27FC236}">
                <a16:creationId xmlns:a16="http://schemas.microsoft.com/office/drawing/2014/main" id="{63E529ED-E500-4C7C-88BC-D634C7351F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37B15A-7A6D-4477-B3DA-C31DA16052E1}"/>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4058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A45D11-B21D-453E-B04D-7702BC877C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A4AFA5-AA51-4650-B2ED-0BE44B1AAD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49ED8D-4328-4968-9087-10655BA0F9A7}"/>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5" name="Footer Placeholder 4">
            <a:extLst>
              <a:ext uri="{FF2B5EF4-FFF2-40B4-BE49-F238E27FC236}">
                <a16:creationId xmlns:a16="http://schemas.microsoft.com/office/drawing/2014/main" id="{98D41ECB-950B-4A6E-83B1-EE226B54F8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6C2E68-B309-40F6-B7B5-2F20B4ACD802}"/>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4172874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_02">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tx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subtitle style</a:t>
            </a:r>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dirty="0"/>
              <a:t>Click icon to add picture</a:t>
            </a:r>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5">
            <a:extLst>
              <a:ext uri="{FF2B5EF4-FFF2-40B4-BE49-F238E27FC236}">
                <a16:creationId xmlns:a16="http://schemas.microsoft.com/office/drawing/2014/main" id="{A0694BDF-96A2-4AF3-9FBA-5A93E6283B0D}"/>
              </a:ext>
            </a:extLst>
          </p:cNvPr>
          <p:cNvSpPr>
            <a:spLocks/>
          </p:cNvSpPr>
          <p:nvPr userDrawn="1"/>
        </p:nvSpPr>
        <p:spPr bwMode="auto">
          <a:xfrm>
            <a:off x="-1575905" y="-1897117"/>
            <a:ext cx="8917229" cy="10769768"/>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18" name="Freeform 6">
            <a:extLst>
              <a:ext uri="{FF2B5EF4-FFF2-40B4-BE49-F238E27FC236}">
                <a16:creationId xmlns:a16="http://schemas.microsoft.com/office/drawing/2014/main" id="{B12B8B5D-27C4-4676-86AC-E0A8C1414933}"/>
              </a:ext>
            </a:extLst>
          </p:cNvPr>
          <p:cNvSpPr>
            <a:spLocks/>
          </p:cNvSpPr>
          <p:nvPr userDrawn="1"/>
        </p:nvSpPr>
        <p:spPr bwMode="auto">
          <a:xfrm>
            <a:off x="-178872" y="-299444"/>
            <a:ext cx="3908719" cy="7654304"/>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noProof="0" dirty="0"/>
          </a:p>
        </p:txBody>
      </p:sp>
      <p:pic>
        <p:nvPicPr>
          <p:cNvPr id="1026" name="Picture 2" descr="Image result for Scottish Chambers of commerce logo">
            <a:extLst>
              <a:ext uri="{FF2B5EF4-FFF2-40B4-BE49-F238E27FC236}">
                <a16:creationId xmlns:a16="http://schemas.microsoft.com/office/drawing/2014/main" id="{84F4849F-9782-4A11-ABDC-F3917E086FB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33084" y="203742"/>
            <a:ext cx="1968011" cy="1049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3297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p>
        </p:txBody>
      </p:sp>
      <p:sp>
        <p:nvSpPr>
          <p:cNvPr id="3" name="Text Placeholder 2">
            <a:extLst>
              <a:ext uri="{FF2B5EF4-FFF2-40B4-BE49-F238E27FC236}">
                <a16:creationId xmlns:a16="http://schemas.microsoft.com/office/drawing/2014/main" id="{4ACB5603-8A62-4D45-B6EF-0D7E2D5FC4F7}"/>
              </a:ext>
            </a:extLst>
          </p:cNvPr>
          <p:cNvSpPr>
            <a:spLocks noGrp="1"/>
          </p:cNvSpPr>
          <p:nvPr>
            <p:ph type="body" idx="1" hasCustomPrompt="1"/>
          </p:nvPr>
        </p:nvSpPr>
        <p:spPr>
          <a:xfrm>
            <a:off x="2139388" y="1154832"/>
            <a:ext cx="7900525" cy="764460"/>
          </a:xfrm>
        </p:spPr>
        <p:txBody>
          <a:bodyPr>
            <a:noAutofit/>
          </a:bodyPr>
          <a:lstStyle>
            <a:lvl1pPr marL="0" indent="0" algn="ctr">
              <a:buNone/>
              <a:defRPr sz="1800" cap="none"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Dummy Text Comes Here</a:t>
            </a:r>
          </a:p>
        </p:txBody>
      </p:sp>
      <p:pic>
        <p:nvPicPr>
          <p:cNvPr id="8" name="Picture 7">
            <a:extLst>
              <a:ext uri="{FF2B5EF4-FFF2-40B4-BE49-F238E27FC236}">
                <a16:creationId xmlns:a16="http://schemas.microsoft.com/office/drawing/2014/main" id="{25FC40B0-ED27-47E5-A3C2-32A8418567EE}"/>
              </a:ext>
            </a:extLst>
          </p:cNvPr>
          <p:cNvPicPr>
            <a:picLocks noChangeAspect="1"/>
          </p:cNvPicPr>
          <p:nvPr userDrawn="1"/>
        </p:nvPicPr>
        <p:blipFill>
          <a:blip r:embed="rId2">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1" name="Oval 10">
            <a:extLst>
              <a:ext uri="{FF2B5EF4-FFF2-40B4-BE49-F238E27FC236}">
                <a16:creationId xmlns:a16="http://schemas.microsoft.com/office/drawing/2014/main" id="{8931D2A9-0B92-4197-8802-80424C14EA7E}"/>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533B74B0-30B9-45C2-9AE6-45D1978AAFAE}"/>
              </a:ext>
            </a:extLst>
          </p:cNvPr>
          <p:cNvSpPr>
            <a:spLocks noGrp="1"/>
          </p:cNvSpPr>
          <p:nvPr>
            <p:ph type="sldNum" sz="quarter" idx="12"/>
          </p:nvPr>
        </p:nvSpPr>
        <p:spPr>
          <a:xfrm>
            <a:off x="11363696" y="6455739"/>
            <a:ext cx="294460"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sp>
        <p:nvSpPr>
          <p:cNvPr id="15" name="Picture Placeholder 14">
            <a:extLst>
              <a:ext uri="{FF2B5EF4-FFF2-40B4-BE49-F238E27FC236}">
                <a16:creationId xmlns:a16="http://schemas.microsoft.com/office/drawing/2014/main" id="{B5A30B6B-EEDB-4142-8138-D50F5A307D76}"/>
              </a:ext>
            </a:extLst>
          </p:cNvPr>
          <p:cNvSpPr>
            <a:spLocks noGrp="1"/>
          </p:cNvSpPr>
          <p:nvPr>
            <p:ph type="pic" sz="quarter" idx="13"/>
          </p:nvPr>
        </p:nvSpPr>
        <p:spPr>
          <a:xfrm>
            <a:off x="2993041" y="2270376"/>
            <a:ext cx="6206400" cy="4587625"/>
          </a:xfrm>
          <a:custGeom>
            <a:avLst/>
            <a:gdLst>
              <a:gd name="connsiteX0" fmla="*/ 3103200 w 6206400"/>
              <a:gd name="connsiteY0" fmla="*/ 0 h 4587625"/>
              <a:gd name="connsiteX1" fmla="*/ 6206400 w 6206400"/>
              <a:gd name="connsiteY1" fmla="*/ 3103200 h 4587625"/>
              <a:gd name="connsiteX2" fmla="*/ 5831861 w 6206400"/>
              <a:gd name="connsiteY2" fmla="*/ 4582370 h 4587625"/>
              <a:gd name="connsiteX3" fmla="*/ 5828668 w 6206400"/>
              <a:gd name="connsiteY3" fmla="*/ 4587625 h 4587625"/>
              <a:gd name="connsiteX4" fmla="*/ 377733 w 6206400"/>
              <a:gd name="connsiteY4" fmla="*/ 4587625 h 4587625"/>
              <a:gd name="connsiteX5" fmla="*/ 374540 w 6206400"/>
              <a:gd name="connsiteY5" fmla="*/ 4582370 h 4587625"/>
              <a:gd name="connsiteX6" fmla="*/ 0 w 6206400"/>
              <a:gd name="connsiteY6" fmla="*/ 3103200 h 4587625"/>
              <a:gd name="connsiteX7" fmla="*/ 3103200 w 6206400"/>
              <a:gd name="connsiteY7" fmla="*/ 0 h 458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06400" h="4587625">
                <a:moveTo>
                  <a:pt x="3103200" y="0"/>
                </a:moveTo>
                <a:cubicBezTo>
                  <a:pt x="4817050" y="0"/>
                  <a:pt x="6206400" y="1389350"/>
                  <a:pt x="6206400" y="3103200"/>
                </a:cubicBezTo>
                <a:cubicBezTo>
                  <a:pt x="6206400" y="3638778"/>
                  <a:pt x="6070721" y="4142667"/>
                  <a:pt x="5831861" y="4582370"/>
                </a:cubicBezTo>
                <a:lnTo>
                  <a:pt x="5828668" y="4587625"/>
                </a:lnTo>
                <a:lnTo>
                  <a:pt x="377733" y="4587625"/>
                </a:lnTo>
                <a:lnTo>
                  <a:pt x="374540" y="4582370"/>
                </a:lnTo>
                <a:cubicBezTo>
                  <a:pt x="135679" y="4142667"/>
                  <a:pt x="0" y="3638778"/>
                  <a:pt x="0" y="3103200"/>
                </a:cubicBezTo>
                <a:cubicBezTo>
                  <a:pt x="0" y="1389350"/>
                  <a:pt x="1389350" y="0"/>
                  <a:pt x="3103200" y="0"/>
                </a:cubicBezTo>
                <a:close/>
              </a:path>
            </a:pathLst>
          </a:custGeom>
          <a:solidFill>
            <a:schemeClr val="bg2"/>
          </a:solidFill>
        </p:spPr>
        <p:txBody>
          <a:bodyPr wrap="square" anchor="ctr">
            <a:noAutofit/>
          </a:bodyPr>
          <a:lstStyle>
            <a:lvl1pPr marL="0" indent="0" algn="ctr">
              <a:buNone/>
              <a:defRPr sz="2400"/>
            </a:lvl1pPr>
          </a:lstStyle>
          <a:p>
            <a:r>
              <a:rPr lang="en-US" noProof="0"/>
              <a:t>Click icon to add picture</a:t>
            </a:r>
            <a:endParaRPr lang="en-US" noProof="0" dirty="0"/>
          </a:p>
        </p:txBody>
      </p:sp>
      <p:sp>
        <p:nvSpPr>
          <p:cNvPr id="12" name="Rectangle 11">
            <a:extLst>
              <a:ext uri="{FF2B5EF4-FFF2-40B4-BE49-F238E27FC236}">
                <a16:creationId xmlns:a16="http://schemas.microsoft.com/office/drawing/2014/main" id="{62499092-5252-4FF5-9E34-6C04F5759DE4}"/>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4" name="Oval 13">
            <a:extLst>
              <a:ext uri="{FF2B5EF4-FFF2-40B4-BE49-F238E27FC236}">
                <a16:creationId xmlns:a16="http://schemas.microsoft.com/office/drawing/2014/main" id="{C1CD0287-C7A7-4A06-AF32-1725C6A04798}"/>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D0648E66-1976-4159-92E3-7D5A924A45D5}"/>
              </a:ext>
            </a:extLst>
          </p:cNvPr>
          <p:cNvSpPr txBox="1">
            <a:spLocks/>
          </p:cNvSpPr>
          <p:nvPr userDrawn="1"/>
        </p:nvSpPr>
        <p:spPr>
          <a:xfrm>
            <a:off x="11357260"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pPr/>
              <a:t>‹#›</a:t>
            </a:fld>
            <a:endParaRPr lang="en-US" dirty="0"/>
          </a:p>
        </p:txBody>
      </p:sp>
      <p:pic>
        <p:nvPicPr>
          <p:cNvPr id="18" name="Picture 2" descr="Image result for Scottish Chambers of commerce logo">
            <a:extLst>
              <a:ext uri="{FF2B5EF4-FFF2-40B4-BE49-F238E27FC236}">
                <a16:creationId xmlns:a16="http://schemas.microsoft.com/office/drawing/2014/main" id="{2CED545C-FB15-46BA-A154-2C74F371AC3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F3049507-D3A5-49EE-98BF-AFC56A1EA4F9}"/>
              </a:ext>
            </a:extLst>
          </p:cNvPr>
          <p:cNvPicPr>
            <a:picLocks noChangeAspect="1"/>
          </p:cNvPicPr>
          <p:nvPr userDrawn="1"/>
        </p:nvPicPr>
        <p:blipFill>
          <a:blip r:embed="rId4"/>
          <a:stretch>
            <a:fillRect/>
          </a:stretch>
        </p:blipFill>
        <p:spPr>
          <a:xfrm>
            <a:off x="11229531" y="93786"/>
            <a:ext cx="857250" cy="1019175"/>
          </a:xfrm>
          <a:prstGeom prst="rect">
            <a:avLst/>
          </a:prstGeom>
        </p:spPr>
      </p:pic>
    </p:spTree>
    <p:extLst>
      <p:ext uri="{BB962C8B-B14F-4D97-AF65-F5344CB8AC3E}">
        <p14:creationId xmlns:p14="http://schemas.microsoft.com/office/powerpoint/2010/main" val="23090252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EE9886-36F0-4E06-A3A6-D8F00B0665A1}"/>
              </a:ext>
            </a:extLst>
          </p:cNvPr>
          <p:cNvSpPr>
            <a:spLocks noGrp="1"/>
          </p:cNvSpPr>
          <p:nvPr>
            <p:ph idx="1"/>
          </p:nvPr>
        </p:nvSpPr>
        <p:spPr>
          <a:xfrm>
            <a:off x="538960" y="1825625"/>
            <a:ext cx="4914189"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id="{EF515B4A-CB20-4847-8E00-0DD66F1FEBB4}"/>
              </a:ext>
            </a:extLst>
          </p:cNvPr>
          <p:cNvSpPr/>
          <p:nvPr userDrawn="1"/>
        </p:nvSpPr>
        <p:spPr>
          <a:xfrm>
            <a:off x="11804407"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797203"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3" name="Picture Placeholder 22">
            <a:extLst>
              <a:ext uri="{FF2B5EF4-FFF2-40B4-BE49-F238E27FC236}">
                <a16:creationId xmlns:a16="http://schemas.microsoft.com/office/drawing/2014/main" id="{26619E66-5354-4D60-8529-27917AC037C0}"/>
              </a:ext>
            </a:extLst>
          </p:cNvPr>
          <p:cNvSpPr>
            <a:spLocks noGrp="1"/>
          </p:cNvSpPr>
          <p:nvPr>
            <p:ph type="pic" sz="quarter" idx="13"/>
          </p:nvPr>
        </p:nvSpPr>
        <p:spPr>
          <a:xfrm>
            <a:off x="5884648" y="0"/>
            <a:ext cx="6307353" cy="5780372"/>
          </a:xfrm>
          <a:custGeom>
            <a:avLst/>
            <a:gdLst>
              <a:gd name="connsiteX0" fmla="*/ 760444 w 6307353"/>
              <a:gd name="connsiteY0" fmla="*/ 0 h 5780372"/>
              <a:gd name="connsiteX1" fmla="*/ 6307353 w 6307353"/>
              <a:gd name="connsiteY1" fmla="*/ 0 h 5780372"/>
              <a:gd name="connsiteX2" fmla="*/ 6307353 w 6307353"/>
              <a:gd name="connsiteY2" fmla="*/ 4515612 h 5780372"/>
              <a:gd name="connsiteX3" fmla="*/ 6110746 w 6307353"/>
              <a:gd name="connsiteY3" fmla="*/ 4731934 h 5780372"/>
              <a:gd name="connsiteX4" fmla="*/ 3579592 w 6307353"/>
              <a:gd name="connsiteY4" fmla="*/ 5780372 h 5780372"/>
              <a:gd name="connsiteX5" fmla="*/ 0 w 6307353"/>
              <a:gd name="connsiteY5" fmla="*/ 2200780 h 5780372"/>
              <a:gd name="connsiteX6" fmla="*/ 611338 w 6307353"/>
              <a:gd name="connsiteY6" fmla="*/ 199396 h 5780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07353" h="5780372">
                <a:moveTo>
                  <a:pt x="760444" y="0"/>
                </a:moveTo>
                <a:lnTo>
                  <a:pt x="6307353" y="0"/>
                </a:lnTo>
                <a:lnTo>
                  <a:pt x="6307353" y="4515612"/>
                </a:lnTo>
                <a:lnTo>
                  <a:pt x="6110746" y="4731934"/>
                </a:lnTo>
                <a:cubicBezTo>
                  <a:pt x="5462967" y="5379713"/>
                  <a:pt x="4568069" y="5780372"/>
                  <a:pt x="3579592" y="5780372"/>
                </a:cubicBezTo>
                <a:cubicBezTo>
                  <a:pt x="1602638" y="5780372"/>
                  <a:pt x="0" y="4177734"/>
                  <a:pt x="0" y="2200780"/>
                </a:cubicBezTo>
                <a:cubicBezTo>
                  <a:pt x="0" y="1459422"/>
                  <a:pt x="225371" y="770703"/>
                  <a:pt x="611338" y="199396"/>
                </a:cubicBezTo>
                <a:close/>
              </a:path>
            </a:pathLst>
          </a:custGeom>
          <a:solidFill>
            <a:schemeClr val="bg2"/>
          </a:solidFill>
        </p:spPr>
        <p:txBody>
          <a:bodyPr wrap="square" anchor="ctr">
            <a:noAutofit/>
          </a:bodyPr>
          <a:lstStyle>
            <a:lvl1pPr marL="0" indent="0" algn="ctr">
              <a:buNone/>
              <a:defRPr/>
            </a:lvl1pPr>
          </a:lstStyle>
          <a:p>
            <a:r>
              <a:rPr lang="en-US" noProof="0"/>
              <a:t>Click icon to add picture</a:t>
            </a:r>
            <a:endParaRPr lang="en-US" noProof="0" dirty="0"/>
          </a:p>
        </p:txBody>
      </p:sp>
      <p:sp>
        <p:nvSpPr>
          <p:cNvPr id="14" name="Title 1">
            <a:extLst>
              <a:ext uri="{FF2B5EF4-FFF2-40B4-BE49-F238E27FC236}">
                <a16:creationId xmlns:a16="http://schemas.microsoft.com/office/drawing/2014/main" id="{2E646B4F-6CCB-724C-9D5E-6D5770023939}"/>
              </a:ext>
            </a:extLst>
          </p:cNvPr>
          <p:cNvSpPr>
            <a:spLocks noGrp="1"/>
          </p:cNvSpPr>
          <p:nvPr>
            <p:ph type="title"/>
          </p:nvPr>
        </p:nvSpPr>
        <p:spPr>
          <a:xfrm>
            <a:off x="515938" y="499595"/>
            <a:ext cx="4937211" cy="1325563"/>
          </a:xfrm>
        </p:spPr>
        <p:txBody>
          <a:bodyPr lIns="0" tIns="0" rIns="0" bIns="0">
            <a:noAutofit/>
          </a:bodyPr>
          <a:lstStyle>
            <a:lvl1pPr>
              <a:defRPr sz="3200" b="1" cap="all" baseline="0"/>
            </a:lvl1pPr>
          </a:lstStyle>
          <a:p>
            <a:r>
              <a:rPr lang="en-US" noProof="0"/>
              <a:t>Click to edit Master title style</a:t>
            </a:r>
            <a:endParaRPr lang="en-US" noProof="0" dirty="0"/>
          </a:p>
        </p:txBody>
      </p:sp>
      <p:pic>
        <p:nvPicPr>
          <p:cNvPr id="9" name="Picture 2" descr="Image result for Scottish Chambers of commerce logo">
            <a:extLst>
              <a:ext uri="{FF2B5EF4-FFF2-40B4-BE49-F238E27FC236}">
                <a16:creationId xmlns:a16="http://schemas.microsoft.com/office/drawing/2014/main" id="{2DEACFE7-1D3A-4D1B-8B23-008E3C91CB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63900" y="181827"/>
            <a:ext cx="1081177" cy="576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022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499595"/>
            <a:ext cx="4937211" cy="1325563"/>
          </a:xfrm>
        </p:spPr>
        <p:txBody>
          <a:bodyPr lIns="0" tIns="0" rIns="0" bIns="0">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538960" y="1825625"/>
            <a:ext cx="4914189"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Rectangle 13">
            <a:extLst>
              <a:ext uri="{FF2B5EF4-FFF2-40B4-BE49-F238E27FC236}">
                <a16:creationId xmlns:a16="http://schemas.microsoft.com/office/drawing/2014/main" id="{9D415693-E2CB-4DB4-B07C-2F96B0CAB302}"/>
              </a:ext>
            </a:extLst>
          </p:cNvPr>
          <p:cNvSpPr/>
          <p:nvPr userDrawn="1"/>
        </p:nvSpPr>
        <p:spPr>
          <a:xfrm>
            <a:off x="7854462" y="988536"/>
            <a:ext cx="4329129" cy="4880927"/>
          </a:xfrm>
          <a:prstGeom prst="rect">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14C1BF67-E354-4E04-8F94-BABF2B7D1AFB}"/>
              </a:ext>
            </a:extLst>
          </p:cNvPr>
          <p:cNvSpPr/>
          <p:nvPr userDrawn="1"/>
        </p:nvSpPr>
        <p:spPr>
          <a:xfrm>
            <a:off x="5107816" y="633613"/>
            <a:ext cx="5571908" cy="5571906"/>
          </a:xfrm>
          <a:prstGeom prst="ellipse">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5">
            <a:extLst>
              <a:ext uri="{FF2B5EF4-FFF2-40B4-BE49-F238E27FC236}">
                <a16:creationId xmlns:a16="http://schemas.microsoft.com/office/drawing/2014/main" id="{FF6AC390-6F85-4B64-AE7A-E8E0D8FC89CF}"/>
              </a:ext>
            </a:extLst>
          </p:cNvPr>
          <p:cNvSpPr>
            <a:spLocks noGrp="1"/>
          </p:cNvSpPr>
          <p:nvPr>
            <p:ph type="pic" sz="quarter" idx="13"/>
          </p:nvPr>
        </p:nvSpPr>
        <p:spPr>
          <a:xfrm>
            <a:off x="5455212" y="988536"/>
            <a:ext cx="4884848" cy="4884848"/>
          </a:xfrm>
          <a:prstGeom prst="ellipse">
            <a:avLst/>
          </a:prstGeom>
          <a:solidFill>
            <a:schemeClr val="bg1">
              <a:lumMod val="85000"/>
            </a:schemeClr>
          </a:solidFill>
        </p:spPr>
        <p:txBody>
          <a:bodyPr anchor="ctr"/>
          <a:lstStyle>
            <a:lvl1pPr marL="0" indent="0" algn="ctr">
              <a:buNone/>
              <a:defRPr/>
            </a:lvl1pPr>
          </a:lstStyle>
          <a:p>
            <a:r>
              <a:rPr lang="en-US" noProof="0" dirty="0"/>
              <a:t>Click icon to add picture</a:t>
            </a:r>
          </a:p>
        </p:txBody>
      </p:sp>
      <p:sp>
        <p:nvSpPr>
          <p:cNvPr id="20" name="Rectangle 19">
            <a:extLst>
              <a:ext uri="{FF2B5EF4-FFF2-40B4-BE49-F238E27FC236}">
                <a16:creationId xmlns:a16="http://schemas.microsoft.com/office/drawing/2014/main" id="{E3C88C1A-2B60-407B-B19D-85AF75144560}"/>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2" name="Oval 21">
            <a:extLst>
              <a:ext uri="{FF2B5EF4-FFF2-40B4-BE49-F238E27FC236}">
                <a16:creationId xmlns:a16="http://schemas.microsoft.com/office/drawing/2014/main" id="{E79EBB3F-03A5-407E-86D3-A4B73CE94443}"/>
              </a:ext>
            </a:extLst>
          </p:cNvPr>
          <p:cNvSpPr/>
          <p:nvPr userDrawn="1"/>
        </p:nvSpPr>
        <p:spPr>
          <a:xfrm>
            <a:off x="11381722"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Slide Number Placeholder 5">
            <a:extLst>
              <a:ext uri="{FF2B5EF4-FFF2-40B4-BE49-F238E27FC236}">
                <a16:creationId xmlns:a16="http://schemas.microsoft.com/office/drawing/2014/main" id="{7B16293F-F9AD-4586-B3B5-8C1A36C5AA6B}"/>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12" name="Picture 2" descr="Image result for Scottish Chambers of commerce logo">
            <a:extLst>
              <a:ext uri="{FF2B5EF4-FFF2-40B4-BE49-F238E27FC236}">
                <a16:creationId xmlns:a16="http://schemas.microsoft.com/office/drawing/2014/main" id="{41306FD5-C54A-4769-9C09-8C042F1D037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4B9643F-6CF9-41E3-B4CC-DCECCCF27378}"/>
              </a:ext>
            </a:extLst>
          </p:cNvPr>
          <p:cNvPicPr>
            <a:picLocks noChangeAspect="1"/>
          </p:cNvPicPr>
          <p:nvPr userDrawn="1"/>
        </p:nvPicPr>
        <p:blipFill>
          <a:blip r:embed="rId3"/>
          <a:stretch>
            <a:fillRect/>
          </a:stretch>
        </p:blipFill>
        <p:spPr>
          <a:xfrm>
            <a:off x="11326341" y="-34560"/>
            <a:ext cx="857250" cy="1019175"/>
          </a:xfrm>
          <a:prstGeom prst="rect">
            <a:avLst/>
          </a:prstGeom>
        </p:spPr>
      </p:pic>
    </p:spTree>
    <p:extLst>
      <p:ext uri="{BB962C8B-B14F-4D97-AF65-F5344CB8AC3E}">
        <p14:creationId xmlns:p14="http://schemas.microsoft.com/office/powerpoint/2010/main" val="1862582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03">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2E4E194-63F1-4D43-AC02-75733DF045E9}"/>
              </a:ext>
            </a:extLst>
          </p:cNvPr>
          <p:cNvSpPr/>
          <p:nvPr userDrawn="1"/>
        </p:nvSpPr>
        <p:spPr>
          <a:xfrm>
            <a:off x="8308181" y="1563343"/>
            <a:ext cx="3883819" cy="43732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Oval 21">
            <a:extLst>
              <a:ext uri="{FF2B5EF4-FFF2-40B4-BE49-F238E27FC236}">
                <a16:creationId xmlns:a16="http://schemas.microsoft.com/office/drawing/2014/main" id="{E799E3E2-888B-2343-9A63-F84C03265CB5}"/>
              </a:ext>
            </a:extLst>
          </p:cNvPr>
          <p:cNvSpPr>
            <a:spLocks noChangeAspect="1"/>
          </p:cNvSpPr>
          <p:nvPr userDrawn="1"/>
        </p:nvSpPr>
        <p:spPr>
          <a:xfrm>
            <a:off x="9833702" y="1757082"/>
            <a:ext cx="832104" cy="832104"/>
          </a:xfrm>
          <a:prstGeom prst="ellipse">
            <a:avLst/>
          </a:prstGeom>
          <a:solidFill>
            <a:schemeClr val="tx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Picture Placeholder 11">
            <a:extLst>
              <a:ext uri="{FF2B5EF4-FFF2-40B4-BE49-F238E27FC236}">
                <a16:creationId xmlns:a16="http://schemas.microsoft.com/office/drawing/2014/main" id="{8FEDE8EF-5B7A-A741-9A56-D365CAE01B62}"/>
              </a:ext>
            </a:extLst>
          </p:cNvPr>
          <p:cNvSpPr>
            <a:spLocks noGrp="1"/>
          </p:cNvSpPr>
          <p:nvPr>
            <p:ph type="pic" sz="quarter" idx="19" hasCustomPrompt="1"/>
          </p:nvPr>
        </p:nvSpPr>
        <p:spPr>
          <a:xfrm>
            <a:off x="9998318" y="1921698"/>
            <a:ext cx="502873"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
        <p:nvSpPr>
          <p:cNvPr id="9" name="Rectangle 8">
            <a:extLst>
              <a:ext uri="{FF2B5EF4-FFF2-40B4-BE49-F238E27FC236}">
                <a16:creationId xmlns:a16="http://schemas.microsoft.com/office/drawing/2014/main" id="{3755C1FB-E61C-4BBC-8179-D34908DEA1B6}"/>
              </a:ext>
            </a:extLst>
          </p:cNvPr>
          <p:cNvSpPr/>
          <p:nvPr userDrawn="1"/>
        </p:nvSpPr>
        <p:spPr>
          <a:xfrm>
            <a:off x="0" y="1569977"/>
            <a:ext cx="3883819" cy="43732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8C1E0992-271E-4948-9461-C7AA54AF8FEA}"/>
              </a:ext>
            </a:extLst>
          </p:cNvPr>
          <p:cNvSpPr>
            <a:spLocks noChangeAspect="1"/>
          </p:cNvSpPr>
          <p:nvPr userDrawn="1"/>
        </p:nvSpPr>
        <p:spPr>
          <a:xfrm>
            <a:off x="1526011" y="1757082"/>
            <a:ext cx="832104" cy="832104"/>
          </a:xfrm>
          <a:prstGeom prst="ellipse">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219126" y="3140349"/>
            <a:ext cx="3445566"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6" name="Picture Placeholder 5">
            <a:extLst>
              <a:ext uri="{FF2B5EF4-FFF2-40B4-BE49-F238E27FC236}">
                <a16:creationId xmlns:a16="http://schemas.microsoft.com/office/drawing/2014/main" id="{35B71D50-AA4B-4E0C-8F6A-0F64F2C8A8C7}"/>
              </a:ext>
            </a:extLst>
          </p:cNvPr>
          <p:cNvSpPr>
            <a:spLocks noGrp="1"/>
          </p:cNvSpPr>
          <p:nvPr>
            <p:ph type="pic" sz="quarter" idx="13"/>
          </p:nvPr>
        </p:nvSpPr>
        <p:spPr>
          <a:xfrm>
            <a:off x="3883819" y="1563343"/>
            <a:ext cx="4424362" cy="4373217"/>
          </a:xfrm>
          <a:solidFill>
            <a:schemeClr val="bg2">
              <a:lumMod val="90000"/>
            </a:schemeClr>
          </a:solidFill>
        </p:spPr>
        <p:txBody>
          <a:bodyPr anchor="ctr"/>
          <a:lstStyle>
            <a:lvl1pPr marL="0" indent="0" algn="ctr">
              <a:buNone/>
              <a:defRPr/>
            </a:lvl1pPr>
          </a:lstStyle>
          <a:p>
            <a:r>
              <a:rPr lang="en-US" noProof="0"/>
              <a:t>Click icon to add picture</a:t>
            </a:r>
            <a:endParaRPr lang="en-US" noProof="0" dirty="0"/>
          </a:p>
        </p:txBody>
      </p:sp>
      <p:sp>
        <p:nvSpPr>
          <p:cNvPr id="17" name="Content Placeholder 2">
            <a:extLst>
              <a:ext uri="{FF2B5EF4-FFF2-40B4-BE49-F238E27FC236}">
                <a16:creationId xmlns:a16="http://schemas.microsoft.com/office/drawing/2014/main" id="{147C9C38-5B17-467D-B581-EF28ECB11E80}"/>
              </a:ext>
            </a:extLst>
          </p:cNvPr>
          <p:cNvSpPr>
            <a:spLocks noGrp="1"/>
          </p:cNvSpPr>
          <p:nvPr>
            <p:ph idx="14" hasCustomPrompt="1"/>
          </p:nvPr>
        </p:nvSpPr>
        <p:spPr>
          <a:xfrm>
            <a:off x="8527490" y="3140349"/>
            <a:ext cx="3445200"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0" name="Content Placeholder 2">
            <a:extLst>
              <a:ext uri="{FF2B5EF4-FFF2-40B4-BE49-F238E27FC236}">
                <a16:creationId xmlns:a16="http://schemas.microsoft.com/office/drawing/2014/main" id="{FEB88DD7-AEB5-4718-AF2D-28B5B91ED715}"/>
              </a:ext>
            </a:extLst>
          </p:cNvPr>
          <p:cNvSpPr>
            <a:spLocks noGrp="1"/>
          </p:cNvSpPr>
          <p:nvPr>
            <p:ph idx="15" hasCustomPrompt="1"/>
          </p:nvPr>
        </p:nvSpPr>
        <p:spPr>
          <a:xfrm>
            <a:off x="219126" y="2644961"/>
            <a:ext cx="3445566"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1" name="Content Placeholder 2">
            <a:extLst>
              <a:ext uri="{FF2B5EF4-FFF2-40B4-BE49-F238E27FC236}">
                <a16:creationId xmlns:a16="http://schemas.microsoft.com/office/drawing/2014/main" id="{F694448B-800C-40EF-8F61-18C018E8374C}"/>
              </a:ext>
            </a:extLst>
          </p:cNvPr>
          <p:cNvSpPr>
            <a:spLocks noGrp="1"/>
          </p:cNvSpPr>
          <p:nvPr>
            <p:ph idx="16" hasCustomPrompt="1"/>
          </p:nvPr>
        </p:nvSpPr>
        <p:spPr>
          <a:xfrm>
            <a:off x="8527124" y="2644961"/>
            <a:ext cx="3445566"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12" name="Picture Placeholder 11">
            <a:extLst>
              <a:ext uri="{FF2B5EF4-FFF2-40B4-BE49-F238E27FC236}">
                <a16:creationId xmlns:a16="http://schemas.microsoft.com/office/drawing/2014/main" id="{483B974E-5202-4EAD-9D55-4129C84BAE87}"/>
              </a:ext>
            </a:extLst>
          </p:cNvPr>
          <p:cNvSpPr>
            <a:spLocks noGrp="1"/>
          </p:cNvSpPr>
          <p:nvPr>
            <p:ph type="pic" sz="quarter" idx="17" hasCustomPrompt="1"/>
          </p:nvPr>
        </p:nvSpPr>
        <p:spPr>
          <a:xfrm>
            <a:off x="1690627" y="1921698"/>
            <a:ext cx="502873"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
        <p:nvSpPr>
          <p:cNvPr id="18" name="Rectangle 17">
            <a:extLst>
              <a:ext uri="{FF2B5EF4-FFF2-40B4-BE49-F238E27FC236}">
                <a16:creationId xmlns:a16="http://schemas.microsoft.com/office/drawing/2014/main" id="{804685A2-79E7-47ED-86F0-5075E972150D}"/>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5" name="Oval 24">
            <a:extLst>
              <a:ext uri="{FF2B5EF4-FFF2-40B4-BE49-F238E27FC236}">
                <a16:creationId xmlns:a16="http://schemas.microsoft.com/office/drawing/2014/main" id="{9D3BDF86-316D-4420-A9C6-FAB62FAE33CF}"/>
              </a:ext>
            </a:extLst>
          </p:cNvPr>
          <p:cNvSpPr/>
          <p:nvPr userDrawn="1"/>
        </p:nvSpPr>
        <p:spPr>
          <a:xfrm>
            <a:off x="11364464" y="6395385"/>
            <a:ext cx="280051" cy="28005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Slide Number Placeholder 5">
            <a:extLst>
              <a:ext uri="{FF2B5EF4-FFF2-40B4-BE49-F238E27FC236}">
                <a16:creationId xmlns:a16="http://schemas.microsoft.com/office/drawing/2014/main" id="{6C845ECE-DBE2-4DA6-A1D0-1CA0C0AAA418}"/>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5" name="Picture 4">
            <a:extLst>
              <a:ext uri="{FF2B5EF4-FFF2-40B4-BE49-F238E27FC236}">
                <a16:creationId xmlns:a16="http://schemas.microsoft.com/office/drawing/2014/main" id="{1336A76E-B775-4E7F-83E9-D3A61AC486BE}"/>
              </a:ext>
            </a:extLst>
          </p:cNvPr>
          <p:cNvPicPr>
            <a:picLocks noChangeAspect="1"/>
          </p:cNvPicPr>
          <p:nvPr userDrawn="1"/>
        </p:nvPicPr>
        <p:blipFill>
          <a:blip r:embed="rId2"/>
          <a:stretch>
            <a:fillRect/>
          </a:stretch>
        </p:blipFill>
        <p:spPr>
          <a:xfrm>
            <a:off x="11334750" y="3359"/>
            <a:ext cx="857250" cy="1019175"/>
          </a:xfrm>
          <a:prstGeom prst="rect">
            <a:avLst/>
          </a:prstGeom>
        </p:spPr>
      </p:pic>
      <p:pic>
        <p:nvPicPr>
          <p:cNvPr id="28" name="Picture 2" descr="Image result for Scottish Chambers of commerce logo">
            <a:extLst>
              <a:ext uri="{FF2B5EF4-FFF2-40B4-BE49-F238E27FC236}">
                <a16:creationId xmlns:a16="http://schemas.microsoft.com/office/drawing/2014/main" id="{26034298-7FE3-4F9D-A8D1-D1866BDDCD0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9264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Layout">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B6EB0C6-606C-4AFB-8FF8-AB43606B95BD}"/>
              </a:ext>
            </a:extLst>
          </p:cNvPr>
          <p:cNvSpPr/>
          <p:nvPr userDrawn="1"/>
        </p:nvSpPr>
        <p:spPr>
          <a:xfrm>
            <a:off x="6599236" y="4707908"/>
            <a:ext cx="5592763"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Rectangle 3">
            <a:extLst>
              <a:ext uri="{FF2B5EF4-FFF2-40B4-BE49-F238E27FC236}">
                <a16:creationId xmlns:a16="http://schemas.microsoft.com/office/drawing/2014/main" id="{25CE6D5A-A5C0-4B12-A26A-691D5743FA5C}"/>
              </a:ext>
            </a:extLst>
          </p:cNvPr>
          <p:cNvSpPr/>
          <p:nvPr userDrawn="1"/>
        </p:nvSpPr>
        <p:spPr>
          <a:xfrm>
            <a:off x="-82063" y="1648186"/>
            <a:ext cx="5709139"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680934" y="2863158"/>
            <a:ext cx="4074002" cy="2846648"/>
          </a:xfrm>
        </p:spPr>
        <p:txBody>
          <a:bodyPr lIns="0" tIns="0" rIns="0" bIns="0">
            <a:noAutofit/>
          </a:bodyPr>
          <a:lstStyle>
            <a:lvl1pPr marL="0" indent="0" algn="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0" name="Content Placeholder 2">
            <a:extLst>
              <a:ext uri="{FF2B5EF4-FFF2-40B4-BE49-F238E27FC236}">
                <a16:creationId xmlns:a16="http://schemas.microsoft.com/office/drawing/2014/main" id="{FEB88DD7-AEB5-4718-AF2D-28B5B91ED715}"/>
              </a:ext>
            </a:extLst>
          </p:cNvPr>
          <p:cNvSpPr>
            <a:spLocks noGrp="1"/>
          </p:cNvSpPr>
          <p:nvPr>
            <p:ph idx="15" hasCustomPrompt="1"/>
          </p:nvPr>
        </p:nvSpPr>
        <p:spPr>
          <a:xfrm>
            <a:off x="1309370" y="1903728"/>
            <a:ext cx="3445566" cy="495389"/>
          </a:xfrm>
        </p:spPr>
        <p:txBody>
          <a:bodyPr lIns="0" tIns="0" rIns="0" bIns="0" anchor="ctr">
            <a:noAutofit/>
          </a:bodyPr>
          <a:lstStyle>
            <a:lvl1pPr marL="0" indent="0" algn="r">
              <a:buNone/>
              <a:defRPr sz="1800" b="1" cap="all" baseline="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01 comes here</a:t>
            </a:r>
          </a:p>
        </p:txBody>
      </p:sp>
      <p:sp>
        <p:nvSpPr>
          <p:cNvPr id="23" name="Content Placeholder 2">
            <a:extLst>
              <a:ext uri="{FF2B5EF4-FFF2-40B4-BE49-F238E27FC236}">
                <a16:creationId xmlns:a16="http://schemas.microsoft.com/office/drawing/2014/main" id="{E5123CE7-2F8A-489B-BD99-0C2A33ADF49A}"/>
              </a:ext>
            </a:extLst>
          </p:cNvPr>
          <p:cNvSpPr>
            <a:spLocks noGrp="1"/>
          </p:cNvSpPr>
          <p:nvPr>
            <p:ph idx="19" hasCustomPrompt="1"/>
          </p:nvPr>
        </p:nvSpPr>
        <p:spPr>
          <a:xfrm>
            <a:off x="7327918" y="1648186"/>
            <a:ext cx="4074002" cy="2834508"/>
          </a:xfrm>
        </p:spPr>
        <p:txBody>
          <a:bodyPr lIns="0" tIns="0" rIns="0" bIns="0" anchor="b">
            <a:no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5" name="Content Placeholder 2">
            <a:extLst>
              <a:ext uri="{FF2B5EF4-FFF2-40B4-BE49-F238E27FC236}">
                <a16:creationId xmlns:a16="http://schemas.microsoft.com/office/drawing/2014/main" id="{07730BCF-AC2A-4FEC-8F01-63964DB444CF}"/>
              </a:ext>
            </a:extLst>
          </p:cNvPr>
          <p:cNvSpPr>
            <a:spLocks noGrp="1"/>
          </p:cNvSpPr>
          <p:nvPr>
            <p:ph idx="20" hasCustomPrompt="1"/>
          </p:nvPr>
        </p:nvSpPr>
        <p:spPr>
          <a:xfrm>
            <a:off x="7475709" y="4963450"/>
            <a:ext cx="3445566" cy="495389"/>
          </a:xfrm>
        </p:spPr>
        <p:txBody>
          <a:bodyPr lIns="0" tIns="0" rIns="0" bIns="0" anchor="ctr">
            <a:noAutofit/>
          </a:bodyPr>
          <a:lstStyle>
            <a:lvl1pPr marL="0" indent="0" algn="l">
              <a:buNone/>
              <a:defRPr sz="1800" b="1" cap="all" baseline="0">
                <a:solidFill>
                  <a:schemeClr val="accent3"/>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02 comes here</a:t>
            </a:r>
          </a:p>
        </p:txBody>
      </p:sp>
      <p:sp>
        <p:nvSpPr>
          <p:cNvPr id="21" name="Oval 20">
            <a:extLst>
              <a:ext uri="{FF2B5EF4-FFF2-40B4-BE49-F238E27FC236}">
                <a16:creationId xmlns:a16="http://schemas.microsoft.com/office/drawing/2014/main" id="{919C8692-230B-D543-A7F7-4FD61B04D1C6}"/>
              </a:ext>
            </a:extLst>
          </p:cNvPr>
          <p:cNvSpPr>
            <a:spLocks noChangeAspect="1"/>
          </p:cNvSpPr>
          <p:nvPr userDrawn="1"/>
        </p:nvSpPr>
        <p:spPr>
          <a:xfrm>
            <a:off x="5084763" y="1652762"/>
            <a:ext cx="1001899" cy="1001899"/>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11">
            <a:extLst>
              <a:ext uri="{FF2B5EF4-FFF2-40B4-BE49-F238E27FC236}">
                <a16:creationId xmlns:a16="http://schemas.microsoft.com/office/drawing/2014/main" id="{E150BFC7-A11D-CC46-B5A2-8BD93C269506}"/>
              </a:ext>
            </a:extLst>
          </p:cNvPr>
          <p:cNvSpPr>
            <a:spLocks noGrp="1"/>
          </p:cNvSpPr>
          <p:nvPr>
            <p:ph type="pic" sz="quarter" idx="21" hasCustomPrompt="1"/>
          </p:nvPr>
        </p:nvSpPr>
        <p:spPr>
          <a:xfrm>
            <a:off x="5282969" y="1850968"/>
            <a:ext cx="605487"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
        <p:nvSpPr>
          <p:cNvPr id="28" name="Oval 27">
            <a:extLst>
              <a:ext uri="{FF2B5EF4-FFF2-40B4-BE49-F238E27FC236}">
                <a16:creationId xmlns:a16="http://schemas.microsoft.com/office/drawing/2014/main" id="{F95B55F4-B501-3440-8904-A1C7F049CBE8}"/>
              </a:ext>
            </a:extLst>
          </p:cNvPr>
          <p:cNvSpPr>
            <a:spLocks noChangeAspect="1"/>
          </p:cNvSpPr>
          <p:nvPr userDrawn="1"/>
        </p:nvSpPr>
        <p:spPr>
          <a:xfrm>
            <a:off x="6100576" y="4707907"/>
            <a:ext cx="1001899" cy="1001899"/>
          </a:xfrm>
          <a:prstGeom prst="ellipse">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Picture Placeholder 11">
            <a:extLst>
              <a:ext uri="{FF2B5EF4-FFF2-40B4-BE49-F238E27FC236}">
                <a16:creationId xmlns:a16="http://schemas.microsoft.com/office/drawing/2014/main" id="{F2116994-BE3E-6A43-9C15-E71BA8EC821F}"/>
              </a:ext>
            </a:extLst>
          </p:cNvPr>
          <p:cNvSpPr>
            <a:spLocks noGrp="1"/>
          </p:cNvSpPr>
          <p:nvPr>
            <p:ph type="pic" sz="quarter" idx="22" hasCustomPrompt="1"/>
          </p:nvPr>
        </p:nvSpPr>
        <p:spPr>
          <a:xfrm>
            <a:off x="6298782" y="4906113"/>
            <a:ext cx="605487"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
        <p:nvSpPr>
          <p:cNvPr id="17" name="Rectangle 16">
            <a:extLst>
              <a:ext uri="{FF2B5EF4-FFF2-40B4-BE49-F238E27FC236}">
                <a16:creationId xmlns:a16="http://schemas.microsoft.com/office/drawing/2014/main" id="{F9ABB756-ACE1-4A71-910E-5E110DEDBE73}"/>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9" name="Oval 18">
            <a:extLst>
              <a:ext uri="{FF2B5EF4-FFF2-40B4-BE49-F238E27FC236}">
                <a16:creationId xmlns:a16="http://schemas.microsoft.com/office/drawing/2014/main" id="{20700903-7E83-46BF-A80B-5E009E139264}"/>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Slide Number Placeholder 5">
            <a:extLst>
              <a:ext uri="{FF2B5EF4-FFF2-40B4-BE49-F238E27FC236}">
                <a16:creationId xmlns:a16="http://schemas.microsoft.com/office/drawing/2014/main" id="{CBC4EE88-B960-43B0-A6CA-936DDF0F7FB9}"/>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43" name="Picture 42">
            <a:extLst>
              <a:ext uri="{FF2B5EF4-FFF2-40B4-BE49-F238E27FC236}">
                <a16:creationId xmlns:a16="http://schemas.microsoft.com/office/drawing/2014/main" id="{48C5FBC5-51FF-4D35-A844-C30440E21F1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778770" y="163894"/>
            <a:ext cx="1246299" cy="542895"/>
          </a:xfrm>
          <a:prstGeom prst="rect">
            <a:avLst/>
          </a:prstGeom>
        </p:spPr>
      </p:pic>
    </p:spTree>
    <p:extLst>
      <p:ext uri="{BB962C8B-B14F-4D97-AF65-F5344CB8AC3E}">
        <p14:creationId xmlns:p14="http://schemas.microsoft.com/office/powerpoint/2010/main" val="37192939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15" name="Rectangle 14">
            <a:extLst>
              <a:ext uri="{FF2B5EF4-FFF2-40B4-BE49-F238E27FC236}">
                <a16:creationId xmlns:a16="http://schemas.microsoft.com/office/drawing/2014/main" id="{BE7E7A86-154A-47A8-BA86-9052BF66D1D1}"/>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7" name="Oval 16">
            <a:extLst>
              <a:ext uri="{FF2B5EF4-FFF2-40B4-BE49-F238E27FC236}">
                <a16:creationId xmlns:a16="http://schemas.microsoft.com/office/drawing/2014/main" id="{EFA6596F-E150-4679-96E4-211390105C55}"/>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Slide Number Placeholder 5">
            <a:extLst>
              <a:ext uri="{FF2B5EF4-FFF2-40B4-BE49-F238E27FC236}">
                <a16:creationId xmlns:a16="http://schemas.microsoft.com/office/drawing/2014/main" id="{E3A56684-47BC-4AA0-A1CB-6FC318D6E762}"/>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8" name="Picture 7">
            <a:extLst>
              <a:ext uri="{FF2B5EF4-FFF2-40B4-BE49-F238E27FC236}">
                <a16:creationId xmlns:a16="http://schemas.microsoft.com/office/drawing/2014/main" id="{1B7172F1-392D-4955-A6B9-03D7ACAC1622}"/>
              </a:ext>
            </a:extLst>
          </p:cNvPr>
          <p:cNvPicPr>
            <a:picLocks noChangeAspect="1"/>
          </p:cNvPicPr>
          <p:nvPr userDrawn="1"/>
        </p:nvPicPr>
        <p:blipFill>
          <a:blip r:embed="rId2"/>
          <a:stretch>
            <a:fillRect/>
          </a:stretch>
        </p:blipFill>
        <p:spPr>
          <a:xfrm>
            <a:off x="11304767" y="0"/>
            <a:ext cx="857250" cy="1019175"/>
          </a:xfrm>
          <a:prstGeom prst="rect">
            <a:avLst/>
          </a:prstGeom>
        </p:spPr>
      </p:pic>
      <p:pic>
        <p:nvPicPr>
          <p:cNvPr id="9" name="Picture 2" descr="Image result for Scottish Chambers of commerce logo">
            <a:extLst>
              <a:ext uri="{FF2B5EF4-FFF2-40B4-BE49-F238E27FC236}">
                <a16:creationId xmlns:a16="http://schemas.microsoft.com/office/drawing/2014/main" id="{42FF1F6C-8151-4C00-95C6-4911471E321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219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66" name="Freeform: Shape 65">
            <a:extLst>
              <a:ext uri="{FF2B5EF4-FFF2-40B4-BE49-F238E27FC236}">
                <a16:creationId xmlns:a16="http://schemas.microsoft.com/office/drawing/2014/main" id="{0B1A609A-9348-4CC6-AE24-235D7FFFBC0B}"/>
              </a:ext>
            </a:extLst>
          </p:cNvPr>
          <p:cNvSpPr/>
          <p:nvPr userDrawn="1"/>
        </p:nvSpPr>
        <p:spPr>
          <a:xfrm rot="10800000">
            <a:off x="9707434"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5" name="Freeform: Shape 64">
            <a:extLst>
              <a:ext uri="{FF2B5EF4-FFF2-40B4-BE49-F238E27FC236}">
                <a16:creationId xmlns:a16="http://schemas.microsoft.com/office/drawing/2014/main" id="{F611F105-122A-4799-AC74-87B3DA2B99E1}"/>
              </a:ext>
            </a:extLst>
          </p:cNvPr>
          <p:cNvSpPr/>
          <p:nvPr userDrawn="1"/>
        </p:nvSpPr>
        <p:spPr>
          <a:xfrm rot="10800000">
            <a:off x="6850703"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4" name="Freeform: Shape 63">
            <a:extLst>
              <a:ext uri="{FF2B5EF4-FFF2-40B4-BE49-F238E27FC236}">
                <a16:creationId xmlns:a16="http://schemas.microsoft.com/office/drawing/2014/main" id="{797A9B05-8158-47D3-A8A2-5AB359ACF45C}"/>
              </a:ext>
            </a:extLst>
          </p:cNvPr>
          <p:cNvSpPr/>
          <p:nvPr userDrawn="1"/>
        </p:nvSpPr>
        <p:spPr>
          <a:xfrm rot="10800000">
            <a:off x="4010902"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3" name="Freeform: Shape 62">
            <a:extLst>
              <a:ext uri="{FF2B5EF4-FFF2-40B4-BE49-F238E27FC236}">
                <a16:creationId xmlns:a16="http://schemas.microsoft.com/office/drawing/2014/main" id="{834AE279-9401-4978-85C4-86328CB13A53}"/>
              </a:ext>
            </a:extLst>
          </p:cNvPr>
          <p:cNvSpPr/>
          <p:nvPr userDrawn="1"/>
        </p:nvSpPr>
        <p:spPr>
          <a:xfrm rot="10800000">
            <a:off x="1164081"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2" name="Freeform: Shape 61">
            <a:extLst>
              <a:ext uri="{FF2B5EF4-FFF2-40B4-BE49-F238E27FC236}">
                <a16:creationId xmlns:a16="http://schemas.microsoft.com/office/drawing/2014/main" id="{A066E8CA-EC98-4AD6-9927-522F1CA5C4C7}"/>
              </a:ext>
            </a:extLst>
          </p:cNvPr>
          <p:cNvSpPr/>
          <p:nvPr userDrawn="1"/>
        </p:nvSpPr>
        <p:spPr>
          <a:xfrm rot="10800000">
            <a:off x="9719917" y="2659202"/>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Oval 23">
            <a:extLst>
              <a:ext uri="{FF2B5EF4-FFF2-40B4-BE49-F238E27FC236}">
                <a16:creationId xmlns:a16="http://schemas.microsoft.com/office/drawing/2014/main" id="{9159AA79-2237-4A27-BBC2-D44032158D19}"/>
              </a:ext>
            </a:extLst>
          </p:cNvPr>
          <p:cNvSpPr/>
          <p:nvPr userDrawn="1"/>
        </p:nvSpPr>
        <p:spPr>
          <a:xfrm>
            <a:off x="3807539"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1" name="Freeform: Shape 60">
            <a:extLst>
              <a:ext uri="{FF2B5EF4-FFF2-40B4-BE49-F238E27FC236}">
                <a16:creationId xmlns:a16="http://schemas.microsoft.com/office/drawing/2014/main" id="{0153713D-6365-4738-B232-5B25E275542E}"/>
              </a:ext>
            </a:extLst>
          </p:cNvPr>
          <p:cNvSpPr/>
          <p:nvPr userDrawn="1"/>
        </p:nvSpPr>
        <p:spPr>
          <a:xfrm rot="10800000">
            <a:off x="6851163" y="2662536"/>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0" name="Freeform: Shape 59">
            <a:extLst>
              <a:ext uri="{FF2B5EF4-FFF2-40B4-BE49-F238E27FC236}">
                <a16:creationId xmlns:a16="http://schemas.microsoft.com/office/drawing/2014/main" id="{755353A8-99E8-487C-B055-2910CCF7F7EA}"/>
              </a:ext>
            </a:extLst>
          </p:cNvPr>
          <p:cNvSpPr/>
          <p:nvPr userDrawn="1"/>
        </p:nvSpPr>
        <p:spPr>
          <a:xfrm rot="10800000">
            <a:off x="4010957" y="2659202"/>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a:extLst>
              <a:ext uri="{FF2B5EF4-FFF2-40B4-BE49-F238E27FC236}">
                <a16:creationId xmlns:a16="http://schemas.microsoft.com/office/drawing/2014/main" id="{687010E4-ADF2-486D-8DF7-B0FF38C6DADF}"/>
              </a:ext>
            </a:extLst>
          </p:cNvPr>
          <p:cNvSpPr/>
          <p:nvPr userDrawn="1"/>
        </p:nvSpPr>
        <p:spPr>
          <a:xfrm>
            <a:off x="954140"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Oval 24">
            <a:extLst>
              <a:ext uri="{FF2B5EF4-FFF2-40B4-BE49-F238E27FC236}">
                <a16:creationId xmlns:a16="http://schemas.microsoft.com/office/drawing/2014/main" id="{0272B962-9566-42D2-B4C3-E7AA81884A83}"/>
              </a:ext>
            </a:extLst>
          </p:cNvPr>
          <p:cNvSpPr/>
          <p:nvPr userDrawn="1"/>
        </p:nvSpPr>
        <p:spPr>
          <a:xfrm>
            <a:off x="6646275"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id="{19733285-016C-4C38-816C-83D30C075C70}"/>
              </a:ext>
            </a:extLst>
          </p:cNvPr>
          <p:cNvSpPr/>
          <p:nvPr userDrawn="1"/>
        </p:nvSpPr>
        <p:spPr>
          <a:xfrm>
            <a:off x="9498658"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3A08BE29-CFA5-4E0D-9DBE-A430AE1B8072}"/>
              </a:ext>
            </a:extLst>
          </p:cNvPr>
          <p:cNvSpPr/>
          <p:nvPr userDrawn="1"/>
        </p:nvSpPr>
        <p:spPr>
          <a:xfrm rot="10800000">
            <a:off x="1162645" y="2662536"/>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dirty="0"/>
              <a:t>Click to edit Master title style</a:t>
            </a:r>
          </a:p>
        </p:txBody>
      </p:sp>
      <p:sp>
        <p:nvSpPr>
          <p:cNvPr id="3" name="Picture Placeholder 2">
            <a:extLst>
              <a:ext uri="{FF2B5EF4-FFF2-40B4-BE49-F238E27FC236}">
                <a16:creationId xmlns:a16="http://schemas.microsoft.com/office/drawing/2014/main" id="{B1B995BE-66C2-4379-885F-4BE069DA39E4}"/>
              </a:ext>
            </a:extLst>
          </p:cNvPr>
          <p:cNvSpPr>
            <a:spLocks noGrp="1"/>
          </p:cNvSpPr>
          <p:nvPr>
            <p:ph type="pic" sz="quarter" idx="13"/>
          </p:nvPr>
        </p:nvSpPr>
        <p:spPr>
          <a:xfrm>
            <a:off x="1103638"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dirty="0"/>
              <a:t>Click icon to add picture</a:t>
            </a:r>
          </a:p>
        </p:txBody>
      </p:sp>
      <p:sp>
        <p:nvSpPr>
          <p:cNvPr id="11" name="Picture Placeholder 2">
            <a:extLst>
              <a:ext uri="{FF2B5EF4-FFF2-40B4-BE49-F238E27FC236}">
                <a16:creationId xmlns:a16="http://schemas.microsoft.com/office/drawing/2014/main" id="{9B56B6C6-9F3C-4E80-BBAD-280E697B895C}"/>
              </a:ext>
            </a:extLst>
          </p:cNvPr>
          <p:cNvSpPr>
            <a:spLocks noGrp="1"/>
          </p:cNvSpPr>
          <p:nvPr>
            <p:ph type="pic" sz="quarter" idx="14"/>
          </p:nvPr>
        </p:nvSpPr>
        <p:spPr>
          <a:xfrm>
            <a:off x="3957037"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dirty="0"/>
              <a:t>Click icon to add picture</a:t>
            </a:r>
          </a:p>
        </p:txBody>
      </p:sp>
      <p:sp>
        <p:nvSpPr>
          <p:cNvPr id="12" name="Picture Placeholder 2">
            <a:extLst>
              <a:ext uri="{FF2B5EF4-FFF2-40B4-BE49-F238E27FC236}">
                <a16:creationId xmlns:a16="http://schemas.microsoft.com/office/drawing/2014/main" id="{54704160-1ED7-4B90-8963-0F887C73E94D}"/>
              </a:ext>
            </a:extLst>
          </p:cNvPr>
          <p:cNvSpPr>
            <a:spLocks noGrp="1"/>
          </p:cNvSpPr>
          <p:nvPr>
            <p:ph type="pic" sz="quarter" idx="15"/>
          </p:nvPr>
        </p:nvSpPr>
        <p:spPr>
          <a:xfrm>
            <a:off x="6795773"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13" name="Picture Placeholder 2">
            <a:extLst>
              <a:ext uri="{FF2B5EF4-FFF2-40B4-BE49-F238E27FC236}">
                <a16:creationId xmlns:a16="http://schemas.microsoft.com/office/drawing/2014/main" id="{36610597-6A76-4A06-82A5-A8FFC5BAEA0F}"/>
              </a:ext>
            </a:extLst>
          </p:cNvPr>
          <p:cNvSpPr>
            <a:spLocks noGrp="1"/>
          </p:cNvSpPr>
          <p:nvPr>
            <p:ph type="pic" sz="quarter" idx="16"/>
          </p:nvPr>
        </p:nvSpPr>
        <p:spPr>
          <a:xfrm>
            <a:off x="9648156"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28" name="Content Placeholder 2">
            <a:extLst>
              <a:ext uri="{FF2B5EF4-FFF2-40B4-BE49-F238E27FC236}">
                <a16:creationId xmlns:a16="http://schemas.microsoft.com/office/drawing/2014/main" id="{93934E34-6CC7-492D-9515-EBEC72EFF4CB}"/>
              </a:ext>
            </a:extLst>
          </p:cNvPr>
          <p:cNvSpPr>
            <a:spLocks noGrp="1"/>
          </p:cNvSpPr>
          <p:nvPr>
            <p:ph idx="17" hasCustomPrompt="1"/>
          </p:nvPr>
        </p:nvSpPr>
        <p:spPr>
          <a:xfrm>
            <a:off x="524454"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0" name="Content Placeholder 2">
            <a:extLst>
              <a:ext uri="{FF2B5EF4-FFF2-40B4-BE49-F238E27FC236}">
                <a16:creationId xmlns:a16="http://schemas.microsoft.com/office/drawing/2014/main" id="{6CABD5EB-4A8B-448B-8ED1-B8B420815B2D}"/>
              </a:ext>
            </a:extLst>
          </p:cNvPr>
          <p:cNvSpPr>
            <a:spLocks noGrp="1"/>
          </p:cNvSpPr>
          <p:nvPr>
            <p:ph idx="19" hasCustomPrompt="1"/>
          </p:nvPr>
        </p:nvSpPr>
        <p:spPr>
          <a:xfrm>
            <a:off x="3377853"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2" name="Content Placeholder 2">
            <a:extLst>
              <a:ext uri="{FF2B5EF4-FFF2-40B4-BE49-F238E27FC236}">
                <a16:creationId xmlns:a16="http://schemas.microsoft.com/office/drawing/2014/main" id="{3683A037-F698-4CC9-904D-F377D71F690F}"/>
              </a:ext>
            </a:extLst>
          </p:cNvPr>
          <p:cNvSpPr>
            <a:spLocks noGrp="1"/>
          </p:cNvSpPr>
          <p:nvPr>
            <p:ph idx="21" hasCustomPrompt="1"/>
          </p:nvPr>
        </p:nvSpPr>
        <p:spPr>
          <a:xfrm>
            <a:off x="6216589"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4" name="Content Placeholder 2">
            <a:extLst>
              <a:ext uri="{FF2B5EF4-FFF2-40B4-BE49-F238E27FC236}">
                <a16:creationId xmlns:a16="http://schemas.microsoft.com/office/drawing/2014/main" id="{54CDD46A-22ED-48F5-9B5F-13B1B5C4B320}"/>
              </a:ext>
            </a:extLst>
          </p:cNvPr>
          <p:cNvSpPr>
            <a:spLocks noGrp="1"/>
          </p:cNvSpPr>
          <p:nvPr>
            <p:ph idx="23" hasCustomPrompt="1"/>
          </p:nvPr>
        </p:nvSpPr>
        <p:spPr>
          <a:xfrm>
            <a:off x="9068972"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9" name="Rectangle 38">
            <a:extLst>
              <a:ext uri="{FF2B5EF4-FFF2-40B4-BE49-F238E27FC236}">
                <a16:creationId xmlns:a16="http://schemas.microsoft.com/office/drawing/2014/main" id="{349DF768-5A06-4387-B005-3BEAF2D0F05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44" name="Oval 43">
            <a:extLst>
              <a:ext uri="{FF2B5EF4-FFF2-40B4-BE49-F238E27FC236}">
                <a16:creationId xmlns:a16="http://schemas.microsoft.com/office/drawing/2014/main" id="{6F250098-C19D-4FCF-A905-62A29D481EB1}"/>
              </a:ext>
            </a:extLst>
          </p:cNvPr>
          <p:cNvSpPr/>
          <p:nvPr userDrawn="1"/>
        </p:nvSpPr>
        <p:spPr>
          <a:xfrm>
            <a:off x="954140"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5" name="Oval 44">
            <a:extLst>
              <a:ext uri="{FF2B5EF4-FFF2-40B4-BE49-F238E27FC236}">
                <a16:creationId xmlns:a16="http://schemas.microsoft.com/office/drawing/2014/main" id="{57C7DD3D-64ED-4D35-BC51-BEEC537D0573}"/>
              </a:ext>
            </a:extLst>
          </p:cNvPr>
          <p:cNvSpPr/>
          <p:nvPr userDrawn="1"/>
        </p:nvSpPr>
        <p:spPr>
          <a:xfrm>
            <a:off x="3807539"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6" name="Oval 45">
            <a:extLst>
              <a:ext uri="{FF2B5EF4-FFF2-40B4-BE49-F238E27FC236}">
                <a16:creationId xmlns:a16="http://schemas.microsoft.com/office/drawing/2014/main" id="{89358053-CA3C-4026-AED8-8F11453FE11A}"/>
              </a:ext>
            </a:extLst>
          </p:cNvPr>
          <p:cNvSpPr/>
          <p:nvPr userDrawn="1"/>
        </p:nvSpPr>
        <p:spPr>
          <a:xfrm>
            <a:off x="6646275"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7" name="Oval 46">
            <a:extLst>
              <a:ext uri="{FF2B5EF4-FFF2-40B4-BE49-F238E27FC236}">
                <a16:creationId xmlns:a16="http://schemas.microsoft.com/office/drawing/2014/main" id="{DE9DDACD-F2BA-47C3-90B0-8B8F50344308}"/>
              </a:ext>
            </a:extLst>
          </p:cNvPr>
          <p:cNvSpPr/>
          <p:nvPr userDrawn="1"/>
        </p:nvSpPr>
        <p:spPr>
          <a:xfrm>
            <a:off x="9498658"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2" name="Picture Placeholder 2">
            <a:extLst>
              <a:ext uri="{FF2B5EF4-FFF2-40B4-BE49-F238E27FC236}">
                <a16:creationId xmlns:a16="http://schemas.microsoft.com/office/drawing/2014/main" id="{2D2BCAD1-F9F0-43BB-B30D-5587873943B0}"/>
              </a:ext>
            </a:extLst>
          </p:cNvPr>
          <p:cNvSpPr>
            <a:spLocks noGrp="1"/>
          </p:cNvSpPr>
          <p:nvPr>
            <p:ph type="pic" sz="quarter" idx="24"/>
          </p:nvPr>
        </p:nvSpPr>
        <p:spPr>
          <a:xfrm>
            <a:off x="1103638"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53" name="Picture Placeholder 2">
            <a:extLst>
              <a:ext uri="{FF2B5EF4-FFF2-40B4-BE49-F238E27FC236}">
                <a16:creationId xmlns:a16="http://schemas.microsoft.com/office/drawing/2014/main" id="{FF4A538A-77D3-4A05-8D52-25B36E574F29}"/>
              </a:ext>
            </a:extLst>
          </p:cNvPr>
          <p:cNvSpPr>
            <a:spLocks noGrp="1"/>
          </p:cNvSpPr>
          <p:nvPr>
            <p:ph type="pic" sz="quarter" idx="25"/>
          </p:nvPr>
        </p:nvSpPr>
        <p:spPr>
          <a:xfrm>
            <a:off x="3957037"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dirty="0"/>
              <a:t>Click icon to add picture</a:t>
            </a:r>
          </a:p>
        </p:txBody>
      </p:sp>
      <p:sp>
        <p:nvSpPr>
          <p:cNvPr id="54" name="Picture Placeholder 2">
            <a:extLst>
              <a:ext uri="{FF2B5EF4-FFF2-40B4-BE49-F238E27FC236}">
                <a16:creationId xmlns:a16="http://schemas.microsoft.com/office/drawing/2014/main" id="{C476C5EE-A68D-4F0C-8AD3-0D6C7AD46B02}"/>
              </a:ext>
            </a:extLst>
          </p:cNvPr>
          <p:cNvSpPr>
            <a:spLocks noGrp="1"/>
          </p:cNvSpPr>
          <p:nvPr>
            <p:ph type="pic" sz="quarter" idx="26"/>
          </p:nvPr>
        </p:nvSpPr>
        <p:spPr>
          <a:xfrm>
            <a:off x="6795773"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55" name="Picture Placeholder 2">
            <a:extLst>
              <a:ext uri="{FF2B5EF4-FFF2-40B4-BE49-F238E27FC236}">
                <a16:creationId xmlns:a16="http://schemas.microsoft.com/office/drawing/2014/main" id="{A03E3D01-8B73-40BC-B1DD-9E4DA24D91F5}"/>
              </a:ext>
            </a:extLst>
          </p:cNvPr>
          <p:cNvSpPr>
            <a:spLocks noGrp="1"/>
          </p:cNvSpPr>
          <p:nvPr>
            <p:ph type="pic" sz="quarter" idx="27"/>
          </p:nvPr>
        </p:nvSpPr>
        <p:spPr>
          <a:xfrm>
            <a:off x="9648156"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56" name="Content Placeholder 2">
            <a:extLst>
              <a:ext uri="{FF2B5EF4-FFF2-40B4-BE49-F238E27FC236}">
                <a16:creationId xmlns:a16="http://schemas.microsoft.com/office/drawing/2014/main" id="{3F043385-2BAF-463D-8378-B62946BBDB2F}"/>
              </a:ext>
            </a:extLst>
          </p:cNvPr>
          <p:cNvSpPr>
            <a:spLocks noGrp="1"/>
          </p:cNvSpPr>
          <p:nvPr>
            <p:ph idx="28" hasCustomPrompt="1"/>
          </p:nvPr>
        </p:nvSpPr>
        <p:spPr>
          <a:xfrm>
            <a:off x="524454"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57" name="Content Placeholder 2">
            <a:extLst>
              <a:ext uri="{FF2B5EF4-FFF2-40B4-BE49-F238E27FC236}">
                <a16:creationId xmlns:a16="http://schemas.microsoft.com/office/drawing/2014/main" id="{C0BE85AD-04DE-40D1-9A8F-1C324F040EC8}"/>
              </a:ext>
            </a:extLst>
          </p:cNvPr>
          <p:cNvSpPr>
            <a:spLocks noGrp="1"/>
          </p:cNvSpPr>
          <p:nvPr>
            <p:ph idx="29" hasCustomPrompt="1"/>
          </p:nvPr>
        </p:nvSpPr>
        <p:spPr>
          <a:xfrm>
            <a:off x="3377853"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58" name="Content Placeholder 2">
            <a:extLst>
              <a:ext uri="{FF2B5EF4-FFF2-40B4-BE49-F238E27FC236}">
                <a16:creationId xmlns:a16="http://schemas.microsoft.com/office/drawing/2014/main" id="{4DD0EBB8-FEA5-45CD-8526-6C9D46C11527}"/>
              </a:ext>
            </a:extLst>
          </p:cNvPr>
          <p:cNvSpPr>
            <a:spLocks noGrp="1"/>
          </p:cNvSpPr>
          <p:nvPr>
            <p:ph idx="30" hasCustomPrompt="1"/>
          </p:nvPr>
        </p:nvSpPr>
        <p:spPr>
          <a:xfrm>
            <a:off x="6216589"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59" name="Content Placeholder 2">
            <a:extLst>
              <a:ext uri="{FF2B5EF4-FFF2-40B4-BE49-F238E27FC236}">
                <a16:creationId xmlns:a16="http://schemas.microsoft.com/office/drawing/2014/main" id="{7FBA36FF-AB80-4349-B938-20CE7A2E16F8}"/>
              </a:ext>
            </a:extLst>
          </p:cNvPr>
          <p:cNvSpPr>
            <a:spLocks noGrp="1"/>
          </p:cNvSpPr>
          <p:nvPr>
            <p:ph idx="31" hasCustomPrompt="1"/>
          </p:nvPr>
        </p:nvSpPr>
        <p:spPr>
          <a:xfrm>
            <a:off x="9068972"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48" name="Oval 47">
            <a:extLst>
              <a:ext uri="{FF2B5EF4-FFF2-40B4-BE49-F238E27FC236}">
                <a16:creationId xmlns:a16="http://schemas.microsoft.com/office/drawing/2014/main" id="{66F672E6-CCC7-4C2D-903A-2A1E3E204A8E}"/>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Slide Number Placeholder 5">
            <a:extLst>
              <a:ext uri="{FF2B5EF4-FFF2-40B4-BE49-F238E27FC236}">
                <a16:creationId xmlns:a16="http://schemas.microsoft.com/office/drawing/2014/main" id="{F876AAE4-00FA-497B-8A9B-F344CF678531}"/>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41" name="Picture 2" descr="Image result for Scottish Chambers of commerce logo">
            <a:extLst>
              <a:ext uri="{FF2B5EF4-FFF2-40B4-BE49-F238E27FC236}">
                <a16:creationId xmlns:a16="http://schemas.microsoft.com/office/drawing/2014/main" id="{FCC75634-AD9D-47CD-B0FC-1166C773F91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1">
            <a:extLst>
              <a:ext uri="{FF2B5EF4-FFF2-40B4-BE49-F238E27FC236}">
                <a16:creationId xmlns:a16="http://schemas.microsoft.com/office/drawing/2014/main" id="{91D9C8FD-2C64-4620-A123-87E33639E9B9}"/>
              </a:ext>
            </a:extLst>
          </p:cNvPr>
          <p:cNvPicPr>
            <a:picLocks noChangeAspect="1"/>
          </p:cNvPicPr>
          <p:nvPr userDrawn="1"/>
        </p:nvPicPr>
        <p:blipFill>
          <a:blip r:embed="rId3"/>
          <a:stretch>
            <a:fillRect/>
          </a:stretch>
        </p:blipFill>
        <p:spPr>
          <a:xfrm>
            <a:off x="11304767" y="0"/>
            <a:ext cx="857250" cy="1019175"/>
          </a:xfrm>
          <a:prstGeom prst="rect">
            <a:avLst/>
          </a:prstGeom>
        </p:spPr>
      </p:pic>
    </p:spTree>
    <p:extLst>
      <p:ext uri="{BB962C8B-B14F-4D97-AF65-F5344CB8AC3E}">
        <p14:creationId xmlns:p14="http://schemas.microsoft.com/office/powerpoint/2010/main" val="55966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DFCC-69D4-42A8-B168-28BBF846AE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539C8B-752E-478F-A425-E3A299BC04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DF383A-FA62-4F63-A928-A858E97B3622}"/>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5" name="Footer Placeholder 4">
            <a:extLst>
              <a:ext uri="{FF2B5EF4-FFF2-40B4-BE49-F238E27FC236}">
                <a16:creationId xmlns:a16="http://schemas.microsoft.com/office/drawing/2014/main" id="{44AB3A8D-00C8-4ED6-8186-4ED33255C2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80694F-A874-4A99-A709-0A5E7E7E4388}"/>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2575221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01">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9758E15-A93D-4FB9-843D-1490E27A151B}"/>
              </a:ext>
            </a:extLst>
          </p:cNvPr>
          <p:cNvSpPr>
            <a:spLocks noGrp="1"/>
          </p:cNvSpPr>
          <p:nvPr>
            <p:ph type="subTitle" idx="1" hasCustomPrompt="1"/>
          </p:nvPr>
        </p:nvSpPr>
        <p:spPr>
          <a:xfrm>
            <a:off x="7002130" y="4484691"/>
            <a:ext cx="4540440" cy="503167"/>
          </a:xfrm>
        </p:spPr>
        <p:txBody>
          <a:bodyPr>
            <a:noAutofit/>
          </a:bodyPr>
          <a:lstStyle>
            <a:lvl1pPr marL="0" indent="0" algn="l">
              <a:buNone/>
              <a:defRPr sz="16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372999" y="1844881"/>
            <a:ext cx="1745251" cy="673365"/>
          </a:xfrm>
          <a:prstGeom prst="rect">
            <a:avLst/>
          </a:prstGeom>
        </p:spPr>
      </p:pic>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4E0FBE0E-A6B0-483E-93DD-5C20DA069DBC}"/>
              </a:ext>
            </a:extLst>
          </p:cNvPr>
          <p:cNvSpPr>
            <a:spLocks noGrp="1"/>
          </p:cNvSpPr>
          <p:nvPr>
            <p:ph type="body" sz="quarter" idx="11" hasCustomPrompt="1"/>
          </p:nvPr>
        </p:nvSpPr>
        <p:spPr>
          <a:xfrm>
            <a:off x="7002320" y="5012635"/>
            <a:ext cx="4533900" cy="503238"/>
          </a:xfrm>
        </p:spPr>
        <p:txBody>
          <a:bodyPr vert="horz" lIns="91440" tIns="45720" rIns="91440" bIns="45720" rtlCol="0">
            <a:noAutofit/>
          </a:bodyPr>
          <a:lstStyle>
            <a:lvl1pPr marL="0" indent="0">
              <a:buNone/>
              <a:defRPr lang="en-US" sz="1600" b="0" cap="all" baseline="0" dirty="0" smtClean="0"/>
            </a:lvl1pPr>
          </a:lstStyle>
          <a:p>
            <a:pPr marL="228600" lvl="0" indent="-228600"/>
            <a:r>
              <a:rPr lang="en-US" noProof="0" dirty="0"/>
              <a:t>Website </a:t>
            </a:r>
            <a:r>
              <a:rPr lang="en-US" noProof="0" dirty="0" err="1"/>
              <a:t>url</a:t>
            </a:r>
            <a:r>
              <a:rPr lang="en-US" noProof="0" dirty="0"/>
              <a:t> here</a:t>
            </a:r>
          </a:p>
        </p:txBody>
      </p:sp>
      <p:pic>
        <p:nvPicPr>
          <p:cNvPr id="17" name="Graphic 16" descr="Envelope">
            <a:extLst>
              <a:ext uri="{FF2B5EF4-FFF2-40B4-BE49-F238E27FC236}">
                <a16:creationId xmlns:a16="http://schemas.microsoft.com/office/drawing/2014/main" id="{E5B30B87-6C2E-48F1-9026-E4F6BEA1CFE7}"/>
              </a:ext>
            </a:extLst>
          </p:cNvPr>
          <p:cNvPicPr>
            <a:picLocks noChangeAspect="1"/>
          </p:cNvPicPr>
          <p:nvPr userDrawn="1"/>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6541475" y="4452337"/>
            <a:ext cx="387795" cy="387795"/>
          </a:xfrm>
          <a:prstGeom prst="rect">
            <a:avLst/>
          </a:prstGeom>
        </p:spPr>
      </p:pic>
      <p:pic>
        <p:nvPicPr>
          <p:cNvPr id="18" name="Graphic 17" descr="Network">
            <a:extLst>
              <a:ext uri="{FF2B5EF4-FFF2-40B4-BE49-F238E27FC236}">
                <a16:creationId xmlns:a16="http://schemas.microsoft.com/office/drawing/2014/main" id="{2DA3CFE0-4ED8-4345-A158-94E70F463E99}"/>
              </a:ext>
            </a:extLst>
          </p:cNvPr>
          <p:cNvPicPr>
            <a:picLocks noChangeAspect="1"/>
          </p:cNvPicPr>
          <p:nvPr userDrawn="1"/>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522084" y="4925640"/>
            <a:ext cx="426575" cy="426575"/>
          </a:xfrm>
          <a:prstGeom prst="rect">
            <a:avLst/>
          </a:prstGeom>
        </p:spPr>
      </p:pic>
      <p:sp>
        <p:nvSpPr>
          <p:cNvPr id="2" name="Title 1">
            <a:extLst>
              <a:ext uri="{FF2B5EF4-FFF2-40B4-BE49-F238E27FC236}">
                <a16:creationId xmlns:a16="http://schemas.microsoft.com/office/drawing/2014/main" id="{2CE9908F-CF81-43F9-880A-401D0C0FB2ED}"/>
              </a:ext>
            </a:extLst>
          </p:cNvPr>
          <p:cNvSpPr>
            <a:spLocks noGrp="1"/>
          </p:cNvSpPr>
          <p:nvPr>
            <p:ph type="title"/>
          </p:nvPr>
        </p:nvSpPr>
        <p:spPr>
          <a:xfrm>
            <a:off x="6469778" y="3429000"/>
            <a:ext cx="5011410" cy="651448"/>
          </a:xfrm>
          <a:noFill/>
        </p:spPr>
        <p:txBody>
          <a:bodyPr wrap="square" rtlCol="0">
            <a:noAutofit/>
          </a:bodyPr>
          <a:lstStyle>
            <a:lvl1pPr>
              <a:defRPr lang="en-US" sz="6000" b="1" cap="all" baseline="0">
                <a:solidFill>
                  <a:schemeClr val="accent1"/>
                </a:solidFill>
                <a:ea typeface="+mn-ea"/>
                <a:cs typeface="+mn-cs"/>
              </a:defRPr>
            </a:lvl1pPr>
          </a:lstStyle>
          <a:p>
            <a:pPr marL="0" lvl="0"/>
            <a:r>
              <a:rPr lang="en-US" noProof="0"/>
              <a:t>Click to edit Master title style</a:t>
            </a:r>
            <a:endParaRPr lang="en-US" noProof="0" dirty="0"/>
          </a:p>
        </p:txBody>
      </p:sp>
    </p:spTree>
    <p:extLst>
      <p:ext uri="{BB962C8B-B14F-4D97-AF65-F5344CB8AC3E}">
        <p14:creationId xmlns:p14="http://schemas.microsoft.com/office/powerpoint/2010/main" val="615543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015850" y="391862"/>
            <a:ext cx="1745251" cy="673365"/>
          </a:xfrm>
          <a:prstGeom prst="rect">
            <a:avLst/>
          </a:prstGeom>
        </p:spPr>
      </p:pic>
      <p:cxnSp>
        <p:nvCxnSpPr>
          <p:cNvPr id="12" name="Straight Connector 11">
            <a:extLst>
              <a:ext uri="{FF2B5EF4-FFF2-40B4-BE49-F238E27FC236}">
                <a16:creationId xmlns:a16="http://schemas.microsoft.com/office/drawing/2014/main" id="{77C312F4-62C2-4903-8C4B-423A8717E481}"/>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Graphic 18" descr="Envelope">
            <a:extLst>
              <a:ext uri="{FF2B5EF4-FFF2-40B4-BE49-F238E27FC236}">
                <a16:creationId xmlns:a16="http://schemas.microsoft.com/office/drawing/2014/main" id="{A686352B-226C-4579-B831-0DC14EC3895E}"/>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6541475" y="4452337"/>
            <a:ext cx="387795" cy="387795"/>
          </a:xfrm>
          <a:prstGeom prst="rect">
            <a:avLst/>
          </a:prstGeom>
        </p:spPr>
      </p:pic>
      <p:pic>
        <p:nvPicPr>
          <p:cNvPr id="20" name="Graphic 19" descr="Network">
            <a:extLst>
              <a:ext uri="{FF2B5EF4-FFF2-40B4-BE49-F238E27FC236}">
                <a16:creationId xmlns:a16="http://schemas.microsoft.com/office/drawing/2014/main" id="{460C8169-012B-451A-A6C2-6FEC0DC82AFC}"/>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522084" y="4925640"/>
            <a:ext cx="426575" cy="426575"/>
          </a:xfrm>
          <a:prstGeom prst="rect">
            <a:avLst/>
          </a:prstGeom>
        </p:spPr>
      </p:pic>
      <p:sp>
        <p:nvSpPr>
          <p:cNvPr id="21" name="Subtitle 2">
            <a:extLst>
              <a:ext uri="{FF2B5EF4-FFF2-40B4-BE49-F238E27FC236}">
                <a16:creationId xmlns:a16="http://schemas.microsoft.com/office/drawing/2014/main" id="{ADF17BC1-06CE-42EA-A970-31A7ED871AA4}"/>
              </a:ext>
            </a:extLst>
          </p:cNvPr>
          <p:cNvSpPr>
            <a:spLocks noGrp="1"/>
          </p:cNvSpPr>
          <p:nvPr>
            <p:ph type="subTitle" idx="1" hasCustomPrompt="1"/>
          </p:nvPr>
        </p:nvSpPr>
        <p:spPr>
          <a:xfrm>
            <a:off x="7002130" y="4484691"/>
            <a:ext cx="4540440" cy="503167"/>
          </a:xfrm>
        </p:spPr>
        <p:txBody>
          <a:bodyPr>
            <a:noAutofit/>
          </a:bodyPr>
          <a:lstStyle>
            <a:lvl1pPr marL="0" indent="0" algn="l">
              <a:buNone/>
              <a:defRPr sz="16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22" name="Text Placeholder 6">
            <a:extLst>
              <a:ext uri="{FF2B5EF4-FFF2-40B4-BE49-F238E27FC236}">
                <a16:creationId xmlns:a16="http://schemas.microsoft.com/office/drawing/2014/main" id="{7035F1B3-4E91-44FF-B4E7-E5D87C7A034C}"/>
              </a:ext>
            </a:extLst>
          </p:cNvPr>
          <p:cNvSpPr>
            <a:spLocks noGrp="1"/>
          </p:cNvSpPr>
          <p:nvPr>
            <p:ph type="body" sz="quarter" idx="11" hasCustomPrompt="1"/>
          </p:nvPr>
        </p:nvSpPr>
        <p:spPr>
          <a:xfrm>
            <a:off x="7002320" y="5012635"/>
            <a:ext cx="4533900" cy="503238"/>
          </a:xfrm>
        </p:spPr>
        <p:txBody>
          <a:bodyPr vert="horz" lIns="91440" tIns="45720" rIns="91440" bIns="45720" rtlCol="0">
            <a:noAutofit/>
          </a:bodyPr>
          <a:lstStyle>
            <a:lvl1pPr marL="0" indent="0">
              <a:buNone/>
              <a:defRPr lang="en-US" sz="1600" b="0" cap="all" baseline="0" dirty="0" smtClean="0">
                <a:solidFill>
                  <a:schemeClr val="bg1"/>
                </a:solidFill>
              </a:defRPr>
            </a:lvl1pPr>
          </a:lstStyle>
          <a:p>
            <a:pPr marL="228600" lvl="0" indent="-228600"/>
            <a:r>
              <a:rPr lang="en-US" noProof="0" dirty="0"/>
              <a:t>Website </a:t>
            </a:r>
            <a:r>
              <a:rPr lang="en-US" noProof="0" dirty="0" err="1"/>
              <a:t>url</a:t>
            </a:r>
            <a:r>
              <a:rPr lang="en-US" noProof="0" dirty="0"/>
              <a:t> here</a:t>
            </a:r>
          </a:p>
        </p:txBody>
      </p:sp>
      <p:sp>
        <p:nvSpPr>
          <p:cNvPr id="18" name="Title 1">
            <a:extLst>
              <a:ext uri="{FF2B5EF4-FFF2-40B4-BE49-F238E27FC236}">
                <a16:creationId xmlns:a16="http://schemas.microsoft.com/office/drawing/2014/main" id="{525B5135-F466-4A63-A42C-3BB2BAA7D24D}"/>
              </a:ext>
            </a:extLst>
          </p:cNvPr>
          <p:cNvSpPr>
            <a:spLocks noGrp="1"/>
          </p:cNvSpPr>
          <p:nvPr>
            <p:ph type="title"/>
          </p:nvPr>
        </p:nvSpPr>
        <p:spPr>
          <a:xfrm>
            <a:off x="6469778" y="3158641"/>
            <a:ext cx="5011410" cy="921807"/>
          </a:xfrm>
          <a:noFill/>
        </p:spPr>
        <p:txBody>
          <a:bodyPr wrap="square" rtlCol="0">
            <a:noAutofit/>
          </a:bodyPr>
          <a:lstStyle>
            <a:lvl1pPr>
              <a:defRPr lang="en-US" sz="6000" b="1" cap="all" baseline="0" dirty="0">
                <a:solidFill>
                  <a:schemeClr val="bg1"/>
                </a:solidFill>
                <a:ea typeface="+mn-ea"/>
                <a:cs typeface="+mn-cs"/>
              </a:defRPr>
            </a:lvl1pPr>
          </a:lstStyle>
          <a:p>
            <a:pPr marL="0" lvl="0"/>
            <a:r>
              <a:rPr lang="en-US" noProof="0"/>
              <a:t>Click to edit Master title style</a:t>
            </a:r>
            <a:endParaRPr lang="en-US" noProof="0" dirty="0"/>
          </a:p>
        </p:txBody>
      </p:sp>
    </p:spTree>
    <p:extLst>
      <p:ext uri="{BB962C8B-B14F-4D97-AF65-F5344CB8AC3E}">
        <p14:creationId xmlns:p14="http://schemas.microsoft.com/office/powerpoint/2010/main" val="10613758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Oval 5">
            <a:extLst>
              <a:ext uri="{FF2B5EF4-FFF2-40B4-BE49-F238E27FC236}">
                <a16:creationId xmlns:a16="http://schemas.microsoft.com/office/drawing/2014/main" id="{1F54E98B-AC75-484D-9121-68498EB888AA}"/>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015850" y="391862"/>
            <a:ext cx="1745251" cy="673365"/>
          </a:xfrm>
          <a:prstGeom prst="rect">
            <a:avLst/>
          </a:prstGeom>
        </p:spPr>
      </p:pic>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53662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endParaRPr lang="en-US" noProof="0" dirty="0"/>
          </a:p>
        </p:txBody>
      </p:sp>
      <p:pic>
        <p:nvPicPr>
          <p:cNvPr id="8" name="Picture 7">
            <a:extLst>
              <a:ext uri="{FF2B5EF4-FFF2-40B4-BE49-F238E27FC236}">
                <a16:creationId xmlns:a16="http://schemas.microsoft.com/office/drawing/2014/main" id="{25FC40B0-ED27-47E5-A3C2-32A8418567EE}"/>
              </a:ext>
            </a:extLst>
          </p:cNvPr>
          <p:cNvPicPr>
            <a:picLocks noChangeAspect="1"/>
          </p:cNvPicPr>
          <p:nvPr userDrawn="1"/>
        </p:nvPicPr>
        <p:blipFill>
          <a:blip r:embed="rId2">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1" name="Oval 10">
            <a:extLst>
              <a:ext uri="{FF2B5EF4-FFF2-40B4-BE49-F238E27FC236}">
                <a16:creationId xmlns:a16="http://schemas.microsoft.com/office/drawing/2014/main" id="{8931D2A9-0B92-4197-8802-80424C14EA7E}"/>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533B74B0-30B9-45C2-9AE6-45D1978AAFAE}"/>
              </a:ext>
            </a:extLst>
          </p:cNvPr>
          <p:cNvSpPr>
            <a:spLocks noGrp="1"/>
          </p:cNvSpPr>
          <p:nvPr>
            <p:ph type="sldNum" sz="quarter" idx="12"/>
          </p:nvPr>
        </p:nvSpPr>
        <p:spPr>
          <a:xfrm>
            <a:off x="11363696" y="6455739"/>
            <a:ext cx="294460"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grpSp>
        <p:nvGrpSpPr>
          <p:cNvPr id="4" name="Group 3">
            <a:extLst>
              <a:ext uri="{FF2B5EF4-FFF2-40B4-BE49-F238E27FC236}">
                <a16:creationId xmlns:a16="http://schemas.microsoft.com/office/drawing/2014/main" id="{AD5251EA-F450-4DD1-995B-DC89513424C8}"/>
              </a:ext>
            </a:extLst>
          </p:cNvPr>
          <p:cNvGrpSpPr/>
          <p:nvPr userDrawn="1"/>
        </p:nvGrpSpPr>
        <p:grpSpPr>
          <a:xfrm rot="16200000">
            <a:off x="1637386" y="1473117"/>
            <a:ext cx="8917229" cy="10769768"/>
            <a:chOff x="-1728305" y="-2049517"/>
            <a:chExt cx="8917229" cy="10769768"/>
          </a:xfrm>
        </p:grpSpPr>
        <p:sp>
          <p:nvSpPr>
            <p:cNvPr id="17" name="Oval 16">
              <a:extLst>
                <a:ext uri="{FF2B5EF4-FFF2-40B4-BE49-F238E27FC236}">
                  <a16:creationId xmlns:a16="http://schemas.microsoft.com/office/drawing/2014/main" id="{44882F4E-E8C8-46FE-A9C8-7B79782767F6}"/>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a:extLst>
                <a:ext uri="{FF2B5EF4-FFF2-40B4-BE49-F238E27FC236}">
                  <a16:creationId xmlns:a16="http://schemas.microsoft.com/office/drawing/2014/main" id="{965CD13B-04FB-40D5-AF62-2F43CF49BA9B}"/>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9" name="Freeform 5">
                <a:extLst>
                  <a:ext uri="{FF2B5EF4-FFF2-40B4-BE49-F238E27FC236}">
                    <a16:creationId xmlns:a16="http://schemas.microsoft.com/office/drawing/2014/main" id="{01876F8F-C11E-4FB2-8150-1F0602752F97}"/>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08A1D05F-5F61-4156-8C83-1A002AA1E886}"/>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grpSp>
      <p:sp>
        <p:nvSpPr>
          <p:cNvPr id="21" name="Text Placeholder 2">
            <a:extLst>
              <a:ext uri="{FF2B5EF4-FFF2-40B4-BE49-F238E27FC236}">
                <a16:creationId xmlns:a16="http://schemas.microsoft.com/office/drawing/2014/main" id="{4D77C47B-CC1E-41DA-9146-5DFD63065491}"/>
              </a:ext>
            </a:extLst>
          </p:cNvPr>
          <p:cNvSpPr>
            <a:spLocks noGrp="1"/>
          </p:cNvSpPr>
          <p:nvPr>
            <p:ph type="body" idx="1"/>
          </p:nvPr>
        </p:nvSpPr>
        <p:spPr>
          <a:xfrm>
            <a:off x="831850" y="1153348"/>
            <a:ext cx="10515600" cy="648543"/>
          </a:xfrm>
        </p:spPr>
        <p:txBody>
          <a:bodyPr>
            <a:norm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34383486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0E0B501-22AA-4685-BE9B-A267F6F675A7}"/>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4" name="Freeform 5">
              <a:extLst>
                <a:ext uri="{FF2B5EF4-FFF2-40B4-BE49-F238E27FC236}">
                  <a16:creationId xmlns:a16="http://schemas.microsoft.com/office/drawing/2014/main" id="{5D0E179E-CA3D-4874-9ACD-F8990F48F4BF}"/>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id="{A9C53936-B93A-4CF6-8766-2FA93ACFEBE3}"/>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6" name="Freeform 7">
              <a:extLst>
                <a:ext uri="{FF2B5EF4-FFF2-40B4-BE49-F238E27FC236}">
                  <a16:creationId xmlns:a16="http://schemas.microsoft.com/office/drawing/2014/main" id="{5776DEA2-5422-4F51-B359-652B71274D31}"/>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7" name="Content Placeholder 2">
            <a:extLst>
              <a:ext uri="{FF2B5EF4-FFF2-40B4-BE49-F238E27FC236}">
                <a16:creationId xmlns:a16="http://schemas.microsoft.com/office/drawing/2014/main" id="{1A1F33A2-66F7-4D85-99DD-7B00F265AC6D}"/>
              </a:ext>
            </a:extLst>
          </p:cNvPr>
          <p:cNvSpPr>
            <a:spLocks noGrp="1"/>
          </p:cNvSpPr>
          <p:nvPr>
            <p:ph idx="1"/>
          </p:nvPr>
        </p:nvSpPr>
        <p:spPr>
          <a:xfrm>
            <a:off x="515938" y="1825625"/>
            <a:ext cx="10837862"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pic>
        <p:nvPicPr>
          <p:cNvPr id="12" name="Picture 11">
            <a:extLst>
              <a:ext uri="{FF2B5EF4-FFF2-40B4-BE49-F238E27FC236}">
                <a16:creationId xmlns:a16="http://schemas.microsoft.com/office/drawing/2014/main" id="{EC2DFD46-BF74-47BA-A496-92ED1979C36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3" name="Title 1">
            <a:extLst>
              <a:ext uri="{FF2B5EF4-FFF2-40B4-BE49-F238E27FC236}">
                <a16:creationId xmlns:a16="http://schemas.microsoft.com/office/drawing/2014/main" id="{EF788279-D710-447A-9E71-4D1344575691}"/>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Tree>
    <p:extLst>
      <p:ext uri="{BB962C8B-B14F-4D97-AF65-F5344CB8AC3E}">
        <p14:creationId xmlns:p14="http://schemas.microsoft.com/office/powerpoint/2010/main" val="5931225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C2A6B906-ACDA-40FD-8AC8-0B693AB1279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9" name="Freeform 5">
              <a:extLst>
                <a:ext uri="{FF2B5EF4-FFF2-40B4-BE49-F238E27FC236}">
                  <a16:creationId xmlns:a16="http://schemas.microsoft.com/office/drawing/2014/main" id="{717F7366-5A99-4065-90C2-AE7DF5DD0F4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90A089CA-63B9-4456-B0B1-17C75EBFB9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7">
              <a:extLst>
                <a:ext uri="{FF2B5EF4-FFF2-40B4-BE49-F238E27FC236}">
                  <a16:creationId xmlns:a16="http://schemas.microsoft.com/office/drawing/2014/main" id="{8D36B2D1-BCFE-43FC-8743-7B7A30E1AD5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Content Placeholder 2">
            <a:extLst>
              <a:ext uri="{FF2B5EF4-FFF2-40B4-BE49-F238E27FC236}">
                <a16:creationId xmlns:a16="http://schemas.microsoft.com/office/drawing/2014/main" id="{079DA8F4-EDD3-4D62-A90B-8C3C1AFB0083}"/>
              </a:ext>
            </a:extLst>
          </p:cNvPr>
          <p:cNvSpPr>
            <a:spLocks noGrp="1"/>
          </p:cNvSpPr>
          <p:nvPr>
            <p:ph sz="half" idx="1"/>
          </p:nvPr>
        </p:nvSpPr>
        <p:spPr>
          <a:xfrm>
            <a:off x="515938" y="1825625"/>
            <a:ext cx="5503862"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7" name="Content Placeholder 3">
            <a:extLst>
              <a:ext uri="{FF2B5EF4-FFF2-40B4-BE49-F238E27FC236}">
                <a16:creationId xmlns:a16="http://schemas.microsoft.com/office/drawing/2014/main" id="{DA0DA994-B4A9-447A-BEBF-3EA31D3755A2}"/>
              </a:ext>
            </a:extLst>
          </p:cNvPr>
          <p:cNvSpPr>
            <a:spLocks noGrp="1"/>
          </p:cNvSpPr>
          <p:nvPr>
            <p:ph sz="half" idx="2"/>
          </p:nvPr>
        </p:nvSpPr>
        <p:spPr>
          <a:xfrm>
            <a:off x="6172200" y="1825625"/>
            <a:ext cx="5181600"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pic>
        <p:nvPicPr>
          <p:cNvPr id="13" name="Picture 12">
            <a:extLst>
              <a:ext uri="{FF2B5EF4-FFF2-40B4-BE49-F238E27FC236}">
                <a16:creationId xmlns:a16="http://schemas.microsoft.com/office/drawing/2014/main" id="{332150F9-14BF-4DCB-884D-49596914C29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21" name="Title 1">
            <a:extLst>
              <a:ext uri="{FF2B5EF4-FFF2-40B4-BE49-F238E27FC236}">
                <a16:creationId xmlns:a16="http://schemas.microsoft.com/office/drawing/2014/main" id="{19DEF115-82C2-4E9D-A22C-8DA561FB37B8}"/>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Tree>
    <p:extLst>
      <p:ext uri="{BB962C8B-B14F-4D97-AF65-F5344CB8AC3E}">
        <p14:creationId xmlns:p14="http://schemas.microsoft.com/office/powerpoint/2010/main" val="4257637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774CF4BA-8DCB-42CF-A2C4-D6AF95EE3F54}"/>
              </a:ext>
            </a:extLst>
          </p:cNvPr>
          <p:cNvSpPr>
            <a:spLocks noGrp="1"/>
          </p:cNvSpPr>
          <p:nvPr>
            <p:ph type="body" idx="1"/>
          </p:nvPr>
        </p:nvSpPr>
        <p:spPr>
          <a:xfrm>
            <a:off x="51593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7" name="Content Placeholder 3">
            <a:extLst>
              <a:ext uri="{FF2B5EF4-FFF2-40B4-BE49-F238E27FC236}">
                <a16:creationId xmlns:a16="http://schemas.microsoft.com/office/drawing/2014/main" id="{67BA8B6E-A28D-4658-8C91-6CA7BD539B85}"/>
              </a:ext>
            </a:extLst>
          </p:cNvPr>
          <p:cNvSpPr>
            <a:spLocks noGrp="1"/>
          </p:cNvSpPr>
          <p:nvPr>
            <p:ph sz="half" idx="2"/>
          </p:nvPr>
        </p:nvSpPr>
        <p:spPr>
          <a:xfrm>
            <a:off x="515938" y="2505075"/>
            <a:ext cx="5157787"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8" name="Text Placeholder 4">
            <a:extLst>
              <a:ext uri="{FF2B5EF4-FFF2-40B4-BE49-F238E27FC236}">
                <a16:creationId xmlns:a16="http://schemas.microsoft.com/office/drawing/2014/main" id="{F73B3215-82DB-4DBF-9E77-3AE2308C6920}"/>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9" name="Content Placeholder 5">
            <a:extLst>
              <a:ext uri="{FF2B5EF4-FFF2-40B4-BE49-F238E27FC236}">
                <a16:creationId xmlns:a16="http://schemas.microsoft.com/office/drawing/2014/main" id="{8DFD34E8-36CC-4FFE-926B-C170208FEDB8}"/>
              </a:ext>
            </a:extLst>
          </p:cNvPr>
          <p:cNvSpPr>
            <a:spLocks noGrp="1"/>
          </p:cNvSpPr>
          <p:nvPr>
            <p:ph sz="quarter" idx="4"/>
          </p:nvPr>
        </p:nvSpPr>
        <p:spPr>
          <a:xfrm>
            <a:off x="6172200" y="2505075"/>
            <a:ext cx="5183188"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5" name="Title 1">
            <a:extLst>
              <a:ext uri="{FF2B5EF4-FFF2-40B4-BE49-F238E27FC236}">
                <a16:creationId xmlns:a16="http://schemas.microsoft.com/office/drawing/2014/main" id="{AE3770E9-CB74-47B0-8229-91F6F756015E}"/>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26" name="Rectangle 25">
            <a:extLst>
              <a:ext uri="{FF2B5EF4-FFF2-40B4-BE49-F238E27FC236}">
                <a16:creationId xmlns:a16="http://schemas.microsoft.com/office/drawing/2014/main" id="{8675CB45-90E8-4DEF-BB0D-9E2AE5379ADF}"/>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30" name="Oval 29">
            <a:extLst>
              <a:ext uri="{FF2B5EF4-FFF2-40B4-BE49-F238E27FC236}">
                <a16:creationId xmlns:a16="http://schemas.microsoft.com/office/drawing/2014/main" id="{BDACBB20-EA1F-46B6-8FAD-C0D4C9A218C2}"/>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5">
            <a:extLst>
              <a:ext uri="{FF2B5EF4-FFF2-40B4-BE49-F238E27FC236}">
                <a16:creationId xmlns:a16="http://schemas.microsoft.com/office/drawing/2014/main" id="{753DEA60-F425-45CF-9FB9-B6C304CC3AC0}"/>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12" name="Picture 11">
            <a:extLst>
              <a:ext uri="{FF2B5EF4-FFF2-40B4-BE49-F238E27FC236}">
                <a16:creationId xmlns:a16="http://schemas.microsoft.com/office/drawing/2014/main" id="{FAD40282-AF61-4F21-B5A7-A032F65CB76D}"/>
              </a:ext>
            </a:extLst>
          </p:cNvPr>
          <p:cNvPicPr>
            <a:picLocks noChangeAspect="1"/>
          </p:cNvPicPr>
          <p:nvPr userDrawn="1"/>
        </p:nvPicPr>
        <p:blipFill>
          <a:blip r:embed="rId2"/>
          <a:stretch>
            <a:fillRect/>
          </a:stretch>
        </p:blipFill>
        <p:spPr>
          <a:xfrm>
            <a:off x="11304767" y="0"/>
            <a:ext cx="857250" cy="1019175"/>
          </a:xfrm>
          <a:prstGeom prst="rect">
            <a:avLst/>
          </a:prstGeom>
        </p:spPr>
      </p:pic>
      <p:pic>
        <p:nvPicPr>
          <p:cNvPr id="13" name="Picture 2" descr="Image result for Scottish Chambers of commerce logo">
            <a:extLst>
              <a:ext uri="{FF2B5EF4-FFF2-40B4-BE49-F238E27FC236}">
                <a16:creationId xmlns:a16="http://schemas.microsoft.com/office/drawing/2014/main" id="{9FDBE698-D174-4F18-95D8-B0F0F8451C4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305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C57825D7-DD33-4B70-BBBE-D46E7A5352EC}"/>
              </a:ext>
            </a:extLst>
          </p:cNvPr>
          <p:cNvSpPr>
            <a:spLocks noGrp="1"/>
          </p:cNvSpPr>
          <p:nvPr>
            <p:ph type="pic" idx="1"/>
          </p:nvPr>
        </p:nvSpPr>
        <p:spPr>
          <a:xfrm>
            <a:off x="6096000" y="768485"/>
            <a:ext cx="5305662" cy="5305662"/>
          </a:xfrm>
          <a:custGeom>
            <a:avLst/>
            <a:gdLst>
              <a:gd name="connsiteX0" fmla="*/ 2652831 w 5305662"/>
              <a:gd name="connsiteY0" fmla="*/ 0 h 5305662"/>
              <a:gd name="connsiteX1" fmla="*/ 5305662 w 5305662"/>
              <a:gd name="connsiteY1" fmla="*/ 2652831 h 5305662"/>
              <a:gd name="connsiteX2" fmla="*/ 2652831 w 5305662"/>
              <a:gd name="connsiteY2" fmla="*/ 5305662 h 5305662"/>
              <a:gd name="connsiteX3" fmla="*/ 0 w 5305662"/>
              <a:gd name="connsiteY3" fmla="*/ 2652831 h 5305662"/>
              <a:gd name="connsiteX4" fmla="*/ 2652831 w 5305662"/>
              <a:gd name="connsiteY4" fmla="*/ 0 h 5305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5662" h="5305662">
                <a:moveTo>
                  <a:pt x="2652831" y="0"/>
                </a:moveTo>
                <a:cubicBezTo>
                  <a:pt x="4117949" y="0"/>
                  <a:pt x="5305662" y="1187713"/>
                  <a:pt x="5305662" y="2652831"/>
                </a:cubicBezTo>
                <a:cubicBezTo>
                  <a:pt x="5305662" y="4117949"/>
                  <a:pt x="4117949" y="5305662"/>
                  <a:pt x="2652831" y="5305662"/>
                </a:cubicBezTo>
                <a:cubicBezTo>
                  <a:pt x="1187713" y="5305662"/>
                  <a:pt x="0" y="4117949"/>
                  <a:pt x="0" y="2652831"/>
                </a:cubicBezTo>
                <a:cubicBezTo>
                  <a:pt x="0" y="1187713"/>
                  <a:pt x="1187713" y="0"/>
                  <a:pt x="2652831" y="0"/>
                </a:cubicBezTo>
                <a:close/>
              </a:path>
            </a:pathLst>
          </a:custGeom>
          <a:solidFill>
            <a:schemeClr val="bg2"/>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flipH="1">
            <a:off x="5400786" y="-2003509"/>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userDrawn="1"/>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userDrawn="1"/>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Title 1">
            <a:extLst>
              <a:ext uri="{FF2B5EF4-FFF2-40B4-BE49-F238E27FC236}">
                <a16:creationId xmlns:a16="http://schemas.microsoft.com/office/drawing/2014/main" id="{19A1397F-1946-4CBE-9EC5-159C3CBC78B6}"/>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20" name="Text Placeholder 3">
            <a:extLst>
              <a:ext uri="{FF2B5EF4-FFF2-40B4-BE49-F238E27FC236}">
                <a16:creationId xmlns:a16="http://schemas.microsoft.com/office/drawing/2014/main" id="{C535F2AB-153E-44A9-97BE-00553BEC1770}"/>
              </a:ext>
            </a:extLst>
          </p:cNvPr>
          <p:cNvSpPr>
            <a:spLocks noGrp="1"/>
          </p:cNvSpPr>
          <p:nvPr>
            <p:ph type="body" sz="half" idx="2"/>
          </p:nvPr>
        </p:nvSpPr>
        <p:spPr>
          <a:xfrm>
            <a:off x="839788" y="2057400"/>
            <a:ext cx="3932237" cy="3811588"/>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9" name="Rectangle 8">
            <a:extLst>
              <a:ext uri="{FF2B5EF4-FFF2-40B4-BE49-F238E27FC236}">
                <a16:creationId xmlns:a16="http://schemas.microsoft.com/office/drawing/2014/main" id="{4C3002BA-5395-4D2A-B0BF-F761F88E0C89}"/>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11" name="Picture 2" descr="Image result for Scottish Chambers of commerce logo">
            <a:extLst>
              <a:ext uri="{FF2B5EF4-FFF2-40B4-BE49-F238E27FC236}">
                <a16:creationId xmlns:a16="http://schemas.microsoft.com/office/drawing/2014/main" id="{51A1AD0C-E5D2-4980-B0B0-AFC6B0EA870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2675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9009D5C6-6206-4291-8037-67DC025F0B4C}"/>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17" name="Text Placeholder 3">
            <a:extLst>
              <a:ext uri="{FF2B5EF4-FFF2-40B4-BE49-F238E27FC236}">
                <a16:creationId xmlns:a16="http://schemas.microsoft.com/office/drawing/2014/main" id="{BEB643FD-AA85-4A43-8EBD-AFD10DD98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8" name="Content Placeholder 2">
            <a:extLst>
              <a:ext uri="{FF2B5EF4-FFF2-40B4-BE49-F238E27FC236}">
                <a16:creationId xmlns:a16="http://schemas.microsoft.com/office/drawing/2014/main" id="{9001F313-F798-43BE-AFF0-A68C84C3640D}"/>
              </a:ext>
            </a:extLst>
          </p:cNvPr>
          <p:cNvSpPr>
            <a:spLocks noGrp="1"/>
          </p:cNvSpPr>
          <p:nvPr>
            <p:ph idx="1"/>
          </p:nvPr>
        </p:nvSpPr>
        <p:spPr>
          <a:xfrm>
            <a:off x="5183188" y="457201"/>
            <a:ext cx="6172200"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1" name="Rectangle 20">
            <a:extLst>
              <a:ext uri="{FF2B5EF4-FFF2-40B4-BE49-F238E27FC236}">
                <a16:creationId xmlns:a16="http://schemas.microsoft.com/office/drawing/2014/main" id="{5E598FC4-0029-4D57-AAB6-7CC0A7EB3610}"/>
              </a:ext>
            </a:extLst>
          </p:cNvPr>
          <p:cNvSpPr/>
          <p:nvPr userDrawn="1"/>
        </p:nvSpPr>
        <p:spPr>
          <a:xfrm rot="10800000">
            <a:off x="483623" y="-16736"/>
            <a:ext cx="1290933" cy="1105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5" name="Oval 24">
            <a:extLst>
              <a:ext uri="{FF2B5EF4-FFF2-40B4-BE49-F238E27FC236}">
                <a16:creationId xmlns:a16="http://schemas.microsoft.com/office/drawing/2014/main" id="{4AB16BB7-881D-4ADE-9713-3520BDA251E4}"/>
              </a:ext>
            </a:extLst>
          </p:cNvPr>
          <p:cNvSpPr/>
          <p:nvPr userDrawn="1"/>
        </p:nvSpPr>
        <p:spPr>
          <a:xfrm>
            <a:off x="11357274" y="6395349"/>
            <a:ext cx="287241" cy="2800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pic>
        <p:nvPicPr>
          <p:cNvPr id="9" name="Picture 8">
            <a:extLst>
              <a:ext uri="{FF2B5EF4-FFF2-40B4-BE49-F238E27FC236}">
                <a16:creationId xmlns:a16="http://schemas.microsoft.com/office/drawing/2014/main" id="{83D1D681-E90E-43B9-90A8-AD4970EE19B0}"/>
              </a:ext>
            </a:extLst>
          </p:cNvPr>
          <p:cNvPicPr>
            <a:picLocks noChangeAspect="1"/>
          </p:cNvPicPr>
          <p:nvPr userDrawn="1"/>
        </p:nvPicPr>
        <p:blipFill>
          <a:blip r:embed="rId2"/>
          <a:stretch>
            <a:fillRect/>
          </a:stretch>
        </p:blipFill>
        <p:spPr>
          <a:xfrm>
            <a:off x="11304767" y="0"/>
            <a:ext cx="857250" cy="1019175"/>
          </a:xfrm>
          <a:prstGeom prst="rect">
            <a:avLst/>
          </a:prstGeom>
        </p:spPr>
      </p:pic>
      <p:pic>
        <p:nvPicPr>
          <p:cNvPr id="10" name="Picture 2" descr="Image result for Scottish Chambers of commerce logo">
            <a:extLst>
              <a:ext uri="{FF2B5EF4-FFF2-40B4-BE49-F238E27FC236}">
                <a16:creationId xmlns:a16="http://schemas.microsoft.com/office/drawing/2014/main" id="{925822CD-7C97-4F2B-8003-A20938C46D9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71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B202E-1779-4E82-A700-F490AA8208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086E8F5-F84A-46BF-9A28-6655CFA7E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549C48-2EDF-4EC3-A1C0-256191589C0D}"/>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5" name="Footer Placeholder 4">
            <a:extLst>
              <a:ext uri="{FF2B5EF4-FFF2-40B4-BE49-F238E27FC236}">
                <a16:creationId xmlns:a16="http://schemas.microsoft.com/office/drawing/2014/main" id="{8CC6296F-7589-4B4B-96CC-2CCA7F0490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93B58A-F1D6-4978-B2EF-22F67A8FA36D}"/>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342446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1ECC0-B86C-4A6E-BA0E-E2168C0DDC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318038-97F9-4085-A578-EC42DE1D19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E62C73-E238-451A-8007-7BE43B0071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F5DAA38-D2DE-4E1F-A37A-724F113ECFDA}"/>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6" name="Footer Placeholder 5">
            <a:extLst>
              <a:ext uri="{FF2B5EF4-FFF2-40B4-BE49-F238E27FC236}">
                <a16:creationId xmlns:a16="http://schemas.microsoft.com/office/drawing/2014/main" id="{7364A0FE-784B-4DEA-92FC-3F97BCEC9B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66B466-FE23-46A2-9ECA-22669F2E3AA7}"/>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11803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3E37A-34C7-4538-BF4D-650C5EB9E9F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E5BE45-EE98-45D1-89B1-0226A985F9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913145-CC99-45C0-BDB8-18CAA36F21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4AB8E69-D466-461B-B1BD-D2F07E1E37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C978E8-EE19-416A-8B2D-BCA77B65C6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840649-05E4-4C1B-8503-A27593859EDC}"/>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8" name="Footer Placeholder 7">
            <a:extLst>
              <a:ext uri="{FF2B5EF4-FFF2-40B4-BE49-F238E27FC236}">
                <a16:creationId xmlns:a16="http://schemas.microsoft.com/office/drawing/2014/main" id="{43D6FF68-3C00-40F5-9B47-682ADB8C47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93933A9-FBCA-4B3E-890D-A549437DDFBB}"/>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133987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739C-32ED-4F85-86E2-5EDFA5AD63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A125CE0-CA42-482E-A522-6075D1601008}"/>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4" name="Footer Placeholder 3">
            <a:extLst>
              <a:ext uri="{FF2B5EF4-FFF2-40B4-BE49-F238E27FC236}">
                <a16:creationId xmlns:a16="http://schemas.microsoft.com/office/drawing/2014/main" id="{497C4804-F74D-4CBD-B675-FACAB12681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31DA7B7-CD95-46A1-A27A-C027DFC651DF}"/>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2541957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CEF09-7526-4B42-A036-7096802FFEF0}"/>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3" name="Footer Placeholder 2">
            <a:extLst>
              <a:ext uri="{FF2B5EF4-FFF2-40B4-BE49-F238E27FC236}">
                <a16:creationId xmlns:a16="http://schemas.microsoft.com/office/drawing/2014/main" id="{5C1FAE47-F88A-4B4E-AC29-D464946B481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709F933-7E7F-43C2-AF35-D24F93E137FB}"/>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3277289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702C9-1602-44A7-AEAB-D69CA6D131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A21CD10-C0AE-47B6-8E69-3E36131E52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0ACFB60-B9CC-46E0-A2D8-BC73C335AD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692E36-74A1-49F3-80B4-3527DD8A447D}"/>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6" name="Footer Placeholder 5">
            <a:extLst>
              <a:ext uri="{FF2B5EF4-FFF2-40B4-BE49-F238E27FC236}">
                <a16:creationId xmlns:a16="http://schemas.microsoft.com/office/drawing/2014/main" id="{EFE447C5-46BB-4E70-A8B0-E0F2B33824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DDA46D-781E-4130-B898-F1BEF3268173}"/>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3854292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B4F88-AACB-48BD-8E4C-3E3FB50324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87D893-965F-4D5F-9750-867FC8CE60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1B06B5-E883-4257-BF1C-960122B7AD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06DB98-D990-4841-B43F-A3DFE1C66F17}"/>
              </a:ext>
            </a:extLst>
          </p:cNvPr>
          <p:cNvSpPr>
            <a:spLocks noGrp="1"/>
          </p:cNvSpPr>
          <p:nvPr>
            <p:ph type="dt" sz="half" idx="10"/>
          </p:nvPr>
        </p:nvSpPr>
        <p:spPr/>
        <p:txBody>
          <a:bodyPr/>
          <a:lstStyle/>
          <a:p>
            <a:fld id="{1C8253DF-593B-4C01-80A4-56BB424068A2}" type="datetimeFigureOut">
              <a:rPr lang="en-GB" smtClean="0"/>
              <a:t>14/04/2020</a:t>
            </a:fld>
            <a:endParaRPr lang="en-GB"/>
          </a:p>
        </p:txBody>
      </p:sp>
      <p:sp>
        <p:nvSpPr>
          <p:cNvPr id="6" name="Footer Placeholder 5">
            <a:extLst>
              <a:ext uri="{FF2B5EF4-FFF2-40B4-BE49-F238E27FC236}">
                <a16:creationId xmlns:a16="http://schemas.microsoft.com/office/drawing/2014/main" id="{CB4BEDCD-17A4-4614-930C-2E2906B200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A8E27F-D58D-4CBF-BC69-CCFC7530374E}"/>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8714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CDFE61-0BBE-49BD-8A07-39D69E22EC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733E5A-2CAA-44D2-BC3B-87C41FE599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805CA6-74DF-48D6-9AE4-4C36572A20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253DF-593B-4C01-80A4-56BB424068A2}" type="datetimeFigureOut">
              <a:rPr lang="en-GB" smtClean="0"/>
              <a:t>14/04/2020</a:t>
            </a:fld>
            <a:endParaRPr lang="en-GB"/>
          </a:p>
        </p:txBody>
      </p:sp>
      <p:sp>
        <p:nvSpPr>
          <p:cNvPr id="5" name="Footer Placeholder 4">
            <a:extLst>
              <a:ext uri="{FF2B5EF4-FFF2-40B4-BE49-F238E27FC236}">
                <a16:creationId xmlns:a16="http://schemas.microsoft.com/office/drawing/2014/main" id="{DFEA0064-EE2E-48DD-8BB0-D5CD8278B1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733382A-E830-433E-B7F7-EA0B1FD4C7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64E00-C8F4-44DF-98DF-5FC219306091}" type="slidenum">
              <a:rPr lang="en-GB" smtClean="0"/>
              <a:t>‹#›</a:t>
            </a:fld>
            <a:endParaRPr lang="en-GB"/>
          </a:p>
        </p:txBody>
      </p:sp>
    </p:spTree>
    <p:extLst>
      <p:ext uri="{BB962C8B-B14F-4D97-AF65-F5344CB8AC3E}">
        <p14:creationId xmlns:p14="http://schemas.microsoft.com/office/powerpoint/2010/main" val="4123779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C4D7FA-B85E-4477-8C62-94955B340F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1F1226BB-3E56-4E7F-8172-7EC03C9F0B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D95D08EF-72FB-4F19-9916-65815A9CA9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1F27F-98F9-A147-8986-34441C7B752D}" type="datetime1">
              <a:rPr lang="en-US" noProof="0" smtClean="0"/>
              <a:t>4/14/2020</a:t>
            </a:fld>
            <a:endParaRPr lang="en-US" noProof="0" dirty="0"/>
          </a:p>
        </p:txBody>
      </p:sp>
      <p:sp>
        <p:nvSpPr>
          <p:cNvPr id="5" name="Footer Placeholder 4">
            <a:extLst>
              <a:ext uri="{FF2B5EF4-FFF2-40B4-BE49-F238E27FC236}">
                <a16:creationId xmlns:a16="http://schemas.microsoft.com/office/drawing/2014/main" id="{1365084D-BC85-4A55-BD80-93876AD10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a16="http://schemas.microsoft.com/office/drawing/2014/main" id="{45FDEF23-A140-4DD6-A0D0-A86BD4DF34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130033251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325">
          <p15:clr>
            <a:srgbClr val="F26B43"/>
          </p15:clr>
        </p15:guide>
        <p15:guide id="4" pos="734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gov.uk/government/publications/guidance-to-employers-and-businesses-about-covid-19/covid-19-support-for-businesses#support-for-businesses-through-the-coronavirus-job-retention-scheme" TargetMode="External"/><Relationship Id="rId1" Type="http://schemas.openxmlformats.org/officeDocument/2006/relationships/slideLayout" Target="../slideLayouts/slideLayout17.xml"/><Relationship Id="rId4" Type="http://schemas.openxmlformats.org/officeDocument/2006/relationships/image" Target="../media/image14.jp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gov.uk/government/publications/guidance-to-employers-and-businesses-about-covid-19/covid-19-support-for-businesses#support-for-businesses-through-the-coronavirus-job-retention-scheme" TargetMode="External"/><Relationship Id="rId1" Type="http://schemas.openxmlformats.org/officeDocument/2006/relationships/slideLayout" Target="../slideLayouts/slideLayout17.xml"/><Relationship Id="rId4" Type="http://schemas.openxmlformats.org/officeDocument/2006/relationships/image" Target="../media/image14.jpg"/></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publications/guidance-to-employers-and-businesses-about-covid-19/covid-19-support-for-businesses#support-for-businesses-through-the-coronavirus-job-retention-scheme" TargetMode="External"/><Relationship Id="rId2" Type="http://schemas.openxmlformats.org/officeDocument/2006/relationships/image" Target="../media/image13.png"/><Relationship Id="rId1" Type="http://schemas.openxmlformats.org/officeDocument/2006/relationships/slideLayout" Target="../slideLayouts/slideLayout17.xml"/><Relationship Id="rId4" Type="http://schemas.openxmlformats.org/officeDocument/2006/relationships/image" Target="../media/image14.jp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gov.uk/government/publications/guidance-to-employers-and-businesses-about-covid-19/covid-19-support-for-businesses#support-for-businesses-through-the-coronavirus-job-retention-scheme" TargetMode="External"/><Relationship Id="rId1" Type="http://schemas.openxmlformats.org/officeDocument/2006/relationships/slideLayout" Target="../slideLayouts/slideLayout17.xml"/><Relationship Id="rId4" Type="http://schemas.openxmlformats.org/officeDocument/2006/relationships/image" Target="../media/image14.jp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gov.uk/government/publications/guidance-to-employers-and-businesses-about-covid-19/covid-19-support-for-businesses#support-for-businesses-through-the-coronavirus-job-retention-scheme" TargetMode="External"/><Relationship Id="rId1" Type="http://schemas.openxmlformats.org/officeDocument/2006/relationships/slideLayout" Target="../slideLayouts/slideLayout17.xml"/><Relationship Id="rId4" Type="http://schemas.openxmlformats.org/officeDocument/2006/relationships/image" Target="../media/image14.jp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gov.uk/government/publications/guidance-to-employers-and-businesses-about-covid-19/covid-19-support-for-businesses#support-for-businesses-through-the-coronavirus-job-retention-scheme" TargetMode="External"/><Relationship Id="rId1" Type="http://schemas.openxmlformats.org/officeDocument/2006/relationships/slideLayout" Target="../slideLayouts/slideLayout17.xml"/><Relationship Id="rId4" Type="http://schemas.openxmlformats.org/officeDocument/2006/relationships/image" Target="../media/image14.jp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hyperlink" Target="https://www.skillsdevelopmentscotland.co.uk/what-we-do/employability-skills/partnership-action-for-continuing-employment-pace/" TargetMode="External"/><Relationship Id="rId2" Type="http://schemas.openxmlformats.org/officeDocument/2006/relationships/image" Target="../media/image17.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74">
            <a:extLst>
              <a:ext uri="{FF2B5EF4-FFF2-40B4-BE49-F238E27FC236}">
                <a16:creationId xmlns:a16="http://schemas.microsoft.com/office/drawing/2014/main" id="{6C2997EE-0889-44C3-AC0D-18F26AC9AA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E2EABFD-D153-49B7-BA6A-8629ADB45BA5}"/>
              </a:ext>
            </a:extLst>
          </p:cNvPr>
          <p:cNvSpPr txBox="1"/>
          <p:nvPr/>
        </p:nvSpPr>
        <p:spPr>
          <a:xfrm>
            <a:off x="6207579" y="2267361"/>
            <a:ext cx="5581649" cy="3354765"/>
          </a:xfrm>
          <a:prstGeom prst="rect">
            <a:avLst/>
          </a:prstGeom>
          <a:noFill/>
        </p:spPr>
        <p:txBody>
          <a:bodyPr wrap="square" rtlCol="0">
            <a:spAutoFit/>
          </a:bodyPr>
          <a:lstStyle/>
          <a:p>
            <a:pPr algn="ctr"/>
            <a:endParaRPr lang="en-GB" sz="2800" b="1" dirty="0"/>
          </a:p>
          <a:p>
            <a:pPr algn="ctr"/>
            <a:r>
              <a:rPr lang="en-GB" sz="2800" b="1" dirty="0"/>
              <a:t>Coronavirus (COVID-19)</a:t>
            </a:r>
          </a:p>
          <a:p>
            <a:pPr algn="ctr"/>
            <a:r>
              <a:rPr lang="en-GB" sz="2800" b="1" dirty="0"/>
              <a:t>Business Survival Guide</a:t>
            </a:r>
          </a:p>
          <a:p>
            <a:pPr algn="ctr"/>
            <a:endParaRPr lang="en-GB" sz="2800" b="1" dirty="0"/>
          </a:p>
          <a:p>
            <a:pPr algn="ctr"/>
            <a:r>
              <a:rPr lang="en-GB" sz="2800" b="1" dirty="0"/>
              <a:t>Employment Support </a:t>
            </a:r>
          </a:p>
          <a:p>
            <a:pPr algn="ctr"/>
            <a:r>
              <a:rPr lang="en-GB" sz="2800" b="1" dirty="0"/>
              <a:t>For Businesses</a:t>
            </a:r>
          </a:p>
          <a:p>
            <a:pPr algn="ctr"/>
            <a:endParaRPr lang="en-GB" sz="2800" b="1" dirty="0"/>
          </a:p>
          <a:p>
            <a:pPr algn="ctr"/>
            <a:r>
              <a:rPr lang="en-GB" sz="1600" b="1" dirty="0"/>
              <a:t>Version II – Updated 15.04.2020</a:t>
            </a:r>
            <a:endParaRPr lang="en-GB" sz="2800" b="1" dirty="0"/>
          </a:p>
        </p:txBody>
      </p:sp>
      <p:pic>
        <p:nvPicPr>
          <p:cNvPr id="3" name="Picture 2">
            <a:extLst>
              <a:ext uri="{FF2B5EF4-FFF2-40B4-BE49-F238E27FC236}">
                <a16:creationId xmlns:a16="http://schemas.microsoft.com/office/drawing/2014/main" id="{AB994B5C-81B1-4EB5-86F8-CA32193F7FA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349809" y="1349475"/>
            <a:ext cx="9251017" cy="4625508"/>
          </a:xfrm>
          <a:custGeom>
            <a:avLst/>
            <a:gdLst/>
            <a:ahLst/>
            <a:cxnLst/>
            <a:rect l="l" t="t" r="r" b="b"/>
            <a:pathLst>
              <a:path w="7503111" h="6858000">
                <a:moveTo>
                  <a:pt x="0" y="0"/>
                </a:moveTo>
                <a:lnTo>
                  <a:pt x="677334" y="0"/>
                </a:lnTo>
                <a:lnTo>
                  <a:pt x="1168036" y="0"/>
                </a:lnTo>
                <a:lnTo>
                  <a:pt x="1205499" y="0"/>
                </a:lnTo>
                <a:lnTo>
                  <a:pt x="1647632" y="0"/>
                </a:lnTo>
                <a:lnTo>
                  <a:pt x="7215401" y="0"/>
                </a:lnTo>
                <a:lnTo>
                  <a:pt x="4041567" y="6852993"/>
                </a:lnTo>
                <a:lnTo>
                  <a:pt x="7503111" y="6852993"/>
                </a:lnTo>
                <a:lnTo>
                  <a:pt x="7503111" y="6852994"/>
                </a:lnTo>
                <a:lnTo>
                  <a:pt x="1647632" y="6852994"/>
                </a:lnTo>
                <a:lnTo>
                  <a:pt x="1647632" y="6858000"/>
                </a:lnTo>
                <a:lnTo>
                  <a:pt x="0" y="6858000"/>
                </a:lnTo>
                <a:close/>
              </a:path>
            </a:pathLst>
          </a:custGeom>
        </p:spPr>
      </p:pic>
      <p:sp>
        <p:nvSpPr>
          <p:cNvPr id="2" name="TextBox 1">
            <a:extLst>
              <a:ext uri="{FF2B5EF4-FFF2-40B4-BE49-F238E27FC236}">
                <a16:creationId xmlns:a16="http://schemas.microsoft.com/office/drawing/2014/main" id="{429159B3-F13F-4035-848F-3C0591BDD5D2}"/>
              </a:ext>
            </a:extLst>
          </p:cNvPr>
          <p:cNvSpPr txBox="1"/>
          <p:nvPr/>
        </p:nvSpPr>
        <p:spPr>
          <a:xfrm>
            <a:off x="6262007" y="5727677"/>
            <a:ext cx="5472794" cy="1200329"/>
          </a:xfrm>
          <a:prstGeom prst="rect">
            <a:avLst/>
          </a:prstGeom>
          <a:noFill/>
        </p:spPr>
        <p:txBody>
          <a:bodyPr wrap="square" rtlCol="0">
            <a:spAutoFit/>
          </a:bodyPr>
          <a:lstStyle/>
          <a:p>
            <a:pPr algn="just"/>
            <a:r>
              <a:rPr lang="en-GB" sz="1200" i="1" dirty="0"/>
              <a:t>DISCLAIMER:</a:t>
            </a:r>
            <a:r>
              <a:rPr lang="en-GB" sz="1200" b="1" i="1" dirty="0"/>
              <a:t> The materials in this guidance are provided for general information purposes and do not constitute legal or other professional advice. While the information is considered to be true and correct at the date of publication, changes in circumstances may impact the accuracy and validity of the information. You should consult a professional adviser for legal or other advice where appropriate.</a:t>
            </a:r>
            <a:endParaRPr lang="en-GB" sz="1200" dirty="0"/>
          </a:p>
          <a:p>
            <a:endParaRPr lang="en-GB" sz="1200" dirty="0"/>
          </a:p>
        </p:txBody>
      </p:sp>
      <p:pic>
        <p:nvPicPr>
          <p:cNvPr id="5" name="Picture 4">
            <a:extLst>
              <a:ext uri="{FF2B5EF4-FFF2-40B4-BE49-F238E27FC236}">
                <a16:creationId xmlns:a16="http://schemas.microsoft.com/office/drawing/2014/main" id="{303F93AD-A29A-4BC3-95C1-DDD7552BBC5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604403" y="1307269"/>
            <a:ext cx="2787999" cy="1214469"/>
          </a:xfrm>
          <a:prstGeom prst="rect">
            <a:avLst/>
          </a:prstGeom>
        </p:spPr>
      </p:pic>
    </p:spTree>
    <p:extLst>
      <p:ext uri="{BB962C8B-B14F-4D97-AF65-F5344CB8AC3E}">
        <p14:creationId xmlns:p14="http://schemas.microsoft.com/office/powerpoint/2010/main" val="234794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735064"/>
          </a:xfrm>
        </p:spPr>
        <p:txBody>
          <a:bodyPr/>
          <a:lstStyle/>
          <a:p>
            <a:r>
              <a:rPr lang="en-GB" dirty="0"/>
              <a:t>Covid-19 – frequently asked questions</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350" dirty="0"/>
              <a:t>The word furlough generally means temporary leave of absence from work. This can be due to economic conditions affecting one particular company or matters affecting the country as a whole. Until now the expression has not carried any meaning in UK employment law;</a:t>
            </a:r>
          </a:p>
          <a:p>
            <a:pPr marL="285750" indent="-285750" algn="just">
              <a:buFont typeface="Arial" panose="020B0604020202020204" pitchFamily="34" charset="0"/>
              <a:buChar char="•"/>
            </a:pPr>
            <a:r>
              <a:rPr lang="en-GB" sz="1350" dirty="0"/>
              <a:t>Furlough leave has been introduced by the government during the coronavirus pandemic to mean leave offered which keeps employees on the payroll without them working. As the furloughed staff are kept on the payroll, this is different to being laid off without pay or being made redundant; and</a:t>
            </a:r>
          </a:p>
          <a:p>
            <a:pPr marL="285750" indent="-285750" algn="just">
              <a:buFont typeface="Arial" panose="020B0604020202020204" pitchFamily="34" charset="0"/>
              <a:buChar char="•"/>
            </a:pPr>
            <a:r>
              <a:rPr lang="en-GB" sz="1350" dirty="0"/>
              <a:t>People who get furloughed must not work for the employer during the period of furlough but usually return to their job afterwards unless redundancies follow; and</a:t>
            </a:r>
          </a:p>
          <a:p>
            <a:pPr marL="285750" indent="-285750" algn="just">
              <a:buFont typeface="Arial" panose="020B0604020202020204" pitchFamily="34" charset="0"/>
              <a:buChar char="•"/>
            </a:pPr>
            <a:r>
              <a:rPr lang="en-GB" sz="1350" dirty="0"/>
              <a:t>Any employer in the country (whatever size) will be eligible for the scheme. Charitable and non-profit organisations are included.</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Does Furlough Mean?</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33875" y="1757572"/>
            <a:ext cx="5798820" cy="2834508"/>
          </a:xfrm>
        </p:spPr>
        <p:txBody>
          <a:bodyPr/>
          <a:lstStyle/>
          <a:p>
            <a:pPr marL="285750" indent="-285750" algn="just">
              <a:buFont typeface="Arial" panose="020B0604020202020204" pitchFamily="34" charset="0"/>
              <a:buChar char="•"/>
            </a:pPr>
            <a:r>
              <a:rPr lang="en-GB" sz="1350" dirty="0"/>
              <a:t>The scheme is intended to apply only to employers who cannot cover staff costs due to COVID-19. These employers can access support to continue paying part of their employee’s wage, in order to avoid redundancies. </a:t>
            </a:r>
          </a:p>
          <a:p>
            <a:pPr marL="285750" indent="-285750" algn="just">
              <a:buFont typeface="Arial" panose="020B0604020202020204" pitchFamily="34" charset="0"/>
              <a:buChar char="•"/>
            </a:pPr>
            <a:r>
              <a:rPr lang="en-GB" sz="1350" dirty="0"/>
              <a:t>It is not known if a large company with sufficient cash flow will be eligible if there is doubt as to whether redundancies would have been made, or if grants will be repayable if employers plan to make redundancies immediately after the coronavirus lockdown and furlough periods come to an end. The government have stated that the payments are grants and not a loan; </a:t>
            </a:r>
          </a:p>
          <a:p>
            <a:pPr marL="285750" indent="-285750" algn="just">
              <a:buFont typeface="Arial" panose="020B0604020202020204" pitchFamily="34" charset="0"/>
              <a:buChar char="•"/>
            </a:pPr>
            <a:r>
              <a:rPr lang="en-GB" sz="1350" dirty="0"/>
              <a:t>Detailed treasury guidance is expected imminently. This should clarify the mechanics of the scheme; all employers are clearly eligible to apply but we do now know the extent of the evidence required; and</a:t>
            </a:r>
          </a:p>
          <a:p>
            <a:pPr marL="285750" indent="-285750" algn="just">
              <a:buFont typeface="Arial" panose="020B0604020202020204" pitchFamily="34" charset="0"/>
              <a:buChar char="•"/>
            </a:pPr>
            <a:r>
              <a:rPr lang="en-GB" sz="1350" dirty="0"/>
              <a:t>Presumably public sector employees will not be affected as the scheme applies to employers who cannot cover costs. </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Which employers does the coronavirus job retention scheme apply?</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2</a:t>
            </a:fld>
            <a:endParaRPr lang="en-US" dirty="0">
              <a:solidFill>
                <a:prstClr val="white"/>
              </a:solidFill>
              <a:latin typeface="Calibri"/>
            </a:endParaRPr>
          </a:p>
        </p:txBody>
      </p:sp>
      <p:sp>
        <p:nvSpPr>
          <p:cNvPr id="26" name="TextBox 25">
            <a:extLst>
              <a:ext uri="{FF2B5EF4-FFF2-40B4-BE49-F238E27FC236}">
                <a16:creationId xmlns:a16="http://schemas.microsoft.com/office/drawing/2014/main" id="{289AED80-C876-4AA2-82C3-5FE4150CDE40}"/>
              </a:ext>
            </a:extLst>
          </p:cNvPr>
          <p:cNvSpPr txBox="1"/>
          <p:nvPr/>
        </p:nvSpPr>
        <p:spPr>
          <a:xfrm>
            <a:off x="1619387" y="6060898"/>
            <a:ext cx="8752114" cy="369332"/>
          </a:xfrm>
          <a:prstGeom prst="rect">
            <a:avLst/>
          </a:prstGeom>
          <a:noFill/>
        </p:spPr>
        <p:txBody>
          <a:bodyPr wrap="square" rtlCol="0">
            <a:spAutoFit/>
          </a:bodyPr>
          <a:lstStyle/>
          <a:p>
            <a:pPr lvl="0" algn="ctr">
              <a:defRPr/>
            </a:pPr>
            <a:r>
              <a:rPr lang="en-GB" b="1" dirty="0"/>
              <a:t>Further information is available via the Government website </a:t>
            </a:r>
            <a:r>
              <a:rPr lang="en-GB" b="1" u="sng" dirty="0">
                <a:hlinkClick r:id="rId2"/>
              </a:rPr>
              <a:t>here</a:t>
            </a:r>
            <a:r>
              <a:rPr lang="en-GB" b="1" dirty="0"/>
              <a:t>.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2</a:t>
            </a:fld>
            <a:endParaRPr lang="en-US" sz="1400" dirty="0">
              <a:solidFill>
                <a:prstClr val="white"/>
              </a:solidFill>
              <a:latin typeface="Calibri"/>
            </a:endParaRPr>
          </a:p>
        </p:txBody>
      </p:sp>
      <p:pic>
        <p:nvPicPr>
          <p:cNvPr id="17" name="Picture Placeholder 14">
            <a:extLst>
              <a:ext uri="{FF2B5EF4-FFF2-40B4-BE49-F238E27FC236}">
                <a16:creationId xmlns:a16="http://schemas.microsoft.com/office/drawing/2014/main" id="{69686CDE-DD9F-4D4F-88E6-D9C74BCF2254}"/>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233634" y="1792274"/>
            <a:ext cx="724493" cy="724493"/>
          </a:xfrm>
        </p:spPr>
      </p:pic>
      <p:pic>
        <p:nvPicPr>
          <p:cNvPr id="18" name="Picture Placeholder 14">
            <a:extLst>
              <a:ext uri="{FF2B5EF4-FFF2-40B4-BE49-F238E27FC236}">
                <a16:creationId xmlns:a16="http://schemas.microsoft.com/office/drawing/2014/main" id="{D81188FD-60B0-457D-96C5-21D322492D1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53843" y="4840188"/>
            <a:ext cx="724493" cy="724493"/>
          </a:xfrm>
          <a:prstGeom prst="rect">
            <a:avLst/>
          </a:prstGeom>
          <a:noFill/>
        </p:spPr>
      </p:pic>
      <p:sp>
        <p:nvSpPr>
          <p:cNvPr id="14" name="TextBox 13">
            <a:extLst>
              <a:ext uri="{FF2B5EF4-FFF2-40B4-BE49-F238E27FC236}">
                <a16:creationId xmlns:a16="http://schemas.microsoft.com/office/drawing/2014/main" id="{5771AF9D-72BE-4E00-A076-CAFD14F6F5DA}"/>
              </a:ext>
            </a:extLst>
          </p:cNvPr>
          <p:cNvSpPr txBox="1"/>
          <p:nvPr/>
        </p:nvSpPr>
        <p:spPr>
          <a:xfrm>
            <a:off x="634173" y="813120"/>
            <a:ext cx="10398625" cy="830997"/>
          </a:xfrm>
          <a:prstGeom prst="rect">
            <a:avLst/>
          </a:prstGeom>
          <a:noFill/>
        </p:spPr>
        <p:txBody>
          <a:bodyPr wrap="square" rtlCol="0">
            <a:spAutoFit/>
          </a:bodyPr>
          <a:lstStyle/>
          <a:p>
            <a:pPr algn="just"/>
            <a:r>
              <a:rPr lang="en-GB" sz="1200" i="1" dirty="0"/>
              <a:t>DISCLAIMER:</a:t>
            </a:r>
            <a:r>
              <a:rPr lang="en-GB" sz="1200" b="1" i="1" dirty="0"/>
              <a:t> The materials in this guidance are provided for general information purposes and do not constitute legal or other professional advice. While the information is considered to be true and correct at the date of publication, changes in circumstances may impact the accuracy and validity of the information. You should consult a professional adviser for legal or other advice where appropriate.</a:t>
            </a:r>
            <a:endParaRPr lang="en-GB" sz="1200" dirty="0"/>
          </a:p>
          <a:p>
            <a:endParaRPr lang="en-GB" sz="1200" dirty="0"/>
          </a:p>
        </p:txBody>
      </p:sp>
      <p:pic>
        <p:nvPicPr>
          <p:cNvPr id="15" name="Picture 14">
            <a:extLst>
              <a:ext uri="{FF2B5EF4-FFF2-40B4-BE49-F238E27FC236}">
                <a16:creationId xmlns:a16="http://schemas.microsoft.com/office/drawing/2014/main" id="{357299D2-37BB-4501-A838-4B9659CC4E3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318597" y="244861"/>
            <a:ext cx="1362320" cy="465459"/>
          </a:xfrm>
          <a:prstGeom prst="rect">
            <a:avLst/>
          </a:prstGeom>
        </p:spPr>
      </p:pic>
    </p:spTree>
    <p:extLst>
      <p:ext uri="{BB962C8B-B14F-4D97-AF65-F5344CB8AC3E}">
        <p14:creationId xmlns:p14="http://schemas.microsoft.com/office/powerpoint/2010/main" val="4161218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692897"/>
          </a:xfrm>
        </p:spPr>
        <p:txBody>
          <a:bodyPr/>
          <a:lstStyle/>
          <a:p>
            <a:r>
              <a:rPr lang="en-GB" dirty="0"/>
              <a:t>Covid-19 – frequently asked questions</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350" dirty="0"/>
              <a:t>Employers access the scheme through an online portal. The employer provides details of the affected furloughed employees online and submits information to HMRC about their earnings and any other information required, which will presumably include the employee’s NI number. </a:t>
            </a:r>
          </a:p>
          <a:p>
            <a:pPr marL="285750" indent="-285750" algn="just">
              <a:buFont typeface="Arial" panose="020B0604020202020204" pitchFamily="34" charset="0"/>
              <a:buChar char="•"/>
            </a:pPr>
            <a:r>
              <a:rPr lang="en-GB" sz="1350" dirty="0"/>
              <a:t>Employers should;</a:t>
            </a:r>
          </a:p>
          <a:p>
            <a:pPr marL="742950" lvl="1" indent="-285750" algn="just">
              <a:buFont typeface="Arial" panose="020B0604020202020204" pitchFamily="34" charset="0"/>
              <a:buChar char="•"/>
            </a:pPr>
            <a:r>
              <a:rPr lang="en-GB" sz="1350" dirty="0"/>
              <a:t>Fairly select employees affected for being furloughed (the government have not said this but it seems sensible); </a:t>
            </a:r>
          </a:p>
          <a:p>
            <a:pPr marL="742950" lvl="1" indent="-285750" algn="just">
              <a:buFont typeface="Arial" panose="020B0604020202020204" pitchFamily="34" charset="0"/>
              <a:buChar char="•"/>
            </a:pPr>
            <a:r>
              <a:rPr lang="en-GB" sz="1350" dirty="0"/>
              <a:t>Decide whether to pay 80% of salary or to supplement it;</a:t>
            </a:r>
          </a:p>
          <a:p>
            <a:pPr marL="742950" lvl="1" indent="-285750" algn="just">
              <a:buFont typeface="Arial" panose="020B0604020202020204" pitchFamily="34" charset="0"/>
              <a:buChar char="•"/>
            </a:pPr>
            <a:r>
              <a:rPr lang="en-GB" sz="1350" dirty="0"/>
              <a:t>Gain the employees’ written consent unless contractual provisions already cover lay off; and</a:t>
            </a:r>
          </a:p>
          <a:p>
            <a:pPr marL="742950" lvl="1" indent="-285750" algn="just">
              <a:buFont typeface="Arial" panose="020B0604020202020204" pitchFamily="34" charset="0"/>
              <a:buChar char="•"/>
            </a:pPr>
            <a:r>
              <a:rPr lang="en-GB" sz="1350" dirty="0"/>
              <a:t>Stop the employees from working if they are now working from home, or send them home from the workplace. </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How can employers access the coronavirus job retention scheme?</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728088"/>
            <a:ext cx="5798820" cy="2834508"/>
          </a:xfrm>
        </p:spPr>
        <p:txBody>
          <a:bodyPr/>
          <a:lstStyle/>
          <a:p>
            <a:pPr marL="285750" indent="-285750" algn="just">
              <a:buFont typeface="Arial" panose="020B0604020202020204" pitchFamily="34" charset="0"/>
              <a:buChar char="•"/>
            </a:pPr>
            <a:r>
              <a:rPr lang="en-GB" sz="1350" dirty="0"/>
              <a:t>The employees that can agree to being furloughed are those working for businesses that would otherwise have to dismiss as redundant or lay off part or all of their workforce;</a:t>
            </a:r>
          </a:p>
          <a:p>
            <a:pPr marL="285750" indent="-285750" algn="just">
              <a:buFont typeface="Arial" panose="020B0604020202020204" pitchFamily="34" charset="0"/>
              <a:buChar char="•"/>
            </a:pPr>
            <a:r>
              <a:rPr lang="en-GB" sz="1350" dirty="0"/>
              <a:t>The 80% wage guarantee will not cover zero-hour contracts or casual workers, unless they work on the PAYE system; </a:t>
            </a:r>
          </a:p>
          <a:p>
            <a:pPr marL="285750" indent="-285750" algn="just">
              <a:buFont typeface="Arial" panose="020B0604020202020204" pitchFamily="34" charset="0"/>
              <a:buChar char="•"/>
            </a:pPr>
            <a:r>
              <a:rPr lang="en-GB" sz="1350" dirty="0"/>
              <a:t>For employees on zero-hours contracts who are on the PAYE system, their monthly pay in February can be used as a benchmark for furlough pay. It appears that if any employees did not work in February they should claim universal credit;</a:t>
            </a:r>
          </a:p>
          <a:p>
            <a:pPr marL="285750" indent="-285750" algn="just">
              <a:buFont typeface="Arial" panose="020B0604020202020204" pitchFamily="34" charset="0"/>
              <a:buChar char="•"/>
            </a:pPr>
            <a:r>
              <a:rPr lang="en-GB" sz="1350" dirty="0"/>
              <a:t>Employees staying at home to look after young children are thought to be included in the furlough system in preference to being made redundant; and </a:t>
            </a:r>
          </a:p>
          <a:p>
            <a:pPr marL="285750" indent="-285750" algn="just">
              <a:buFont typeface="Arial" panose="020B0604020202020204" pitchFamily="34" charset="0"/>
              <a:buChar char="•"/>
            </a:pPr>
            <a:r>
              <a:rPr lang="en-GB" sz="1350" dirty="0"/>
              <a:t>The self-employed are not covered although easier access to benefits will apply to them to cover a drop in income. This includes removing the income floor for universal credit and making an online application process.</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a:xfrm>
            <a:off x="7475709" y="4963450"/>
            <a:ext cx="3973932" cy="495389"/>
          </a:xfrm>
        </p:spPr>
        <p:txBody>
          <a:bodyPr/>
          <a:lstStyle/>
          <a:p>
            <a:pPr algn="ctr"/>
            <a:r>
              <a:rPr lang="en-GB" dirty="0"/>
              <a:t>Which employees can be furloughed under the scheme?</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3</a:t>
            </a:fld>
            <a:endParaRPr lang="en-US" dirty="0">
              <a:solidFill>
                <a:prstClr val="white"/>
              </a:solidFill>
              <a:latin typeface="Calibri"/>
            </a:endParaRPr>
          </a:p>
        </p:txBody>
      </p:sp>
      <p:sp>
        <p:nvSpPr>
          <p:cNvPr id="26" name="TextBox 25">
            <a:extLst>
              <a:ext uri="{FF2B5EF4-FFF2-40B4-BE49-F238E27FC236}">
                <a16:creationId xmlns:a16="http://schemas.microsoft.com/office/drawing/2014/main" id="{289AED80-C876-4AA2-82C3-5FE4150CDE40}"/>
              </a:ext>
            </a:extLst>
          </p:cNvPr>
          <p:cNvSpPr txBox="1"/>
          <p:nvPr/>
        </p:nvSpPr>
        <p:spPr>
          <a:xfrm>
            <a:off x="1619387" y="6060898"/>
            <a:ext cx="8752114" cy="369332"/>
          </a:xfrm>
          <a:prstGeom prst="rect">
            <a:avLst/>
          </a:prstGeom>
          <a:noFill/>
        </p:spPr>
        <p:txBody>
          <a:bodyPr wrap="square" rtlCol="0">
            <a:spAutoFit/>
          </a:bodyPr>
          <a:lstStyle/>
          <a:p>
            <a:pPr lvl="0" algn="ctr">
              <a:defRPr/>
            </a:pPr>
            <a:r>
              <a:rPr lang="en-GB" b="1" dirty="0"/>
              <a:t>Further information is available via the Government website </a:t>
            </a:r>
            <a:r>
              <a:rPr lang="en-GB" b="1" u="sng" dirty="0">
                <a:hlinkClick r:id="rId2"/>
              </a:rPr>
              <a:t>here</a:t>
            </a:r>
            <a:r>
              <a:rPr lang="en-GB" b="1" dirty="0"/>
              <a:t>.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3</a:t>
            </a:fld>
            <a:endParaRPr lang="en-US" sz="1400" dirty="0">
              <a:solidFill>
                <a:prstClr val="white"/>
              </a:solidFill>
              <a:latin typeface="Calibri"/>
            </a:endParaRPr>
          </a:p>
        </p:txBody>
      </p:sp>
      <p:pic>
        <p:nvPicPr>
          <p:cNvPr id="17" name="Picture Placeholder 14">
            <a:extLst>
              <a:ext uri="{FF2B5EF4-FFF2-40B4-BE49-F238E27FC236}">
                <a16:creationId xmlns:a16="http://schemas.microsoft.com/office/drawing/2014/main" id="{C7EFEA78-166F-4663-A685-A27EC0C2D23A}"/>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233634" y="1792274"/>
            <a:ext cx="724493" cy="724493"/>
          </a:xfrm>
        </p:spPr>
      </p:pic>
      <p:pic>
        <p:nvPicPr>
          <p:cNvPr id="18" name="Picture Placeholder 14">
            <a:extLst>
              <a:ext uri="{FF2B5EF4-FFF2-40B4-BE49-F238E27FC236}">
                <a16:creationId xmlns:a16="http://schemas.microsoft.com/office/drawing/2014/main" id="{E8FD576D-FEB9-4966-A389-0D1572D29C3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53843" y="4840188"/>
            <a:ext cx="724493" cy="724493"/>
          </a:xfrm>
          <a:prstGeom prst="rect">
            <a:avLst/>
          </a:prstGeom>
          <a:noFill/>
        </p:spPr>
      </p:pic>
      <p:sp>
        <p:nvSpPr>
          <p:cNvPr id="14" name="TextBox 13">
            <a:extLst>
              <a:ext uri="{FF2B5EF4-FFF2-40B4-BE49-F238E27FC236}">
                <a16:creationId xmlns:a16="http://schemas.microsoft.com/office/drawing/2014/main" id="{73822ADD-B84E-4AAD-9821-03FF5C004CEE}"/>
              </a:ext>
            </a:extLst>
          </p:cNvPr>
          <p:cNvSpPr txBox="1"/>
          <p:nvPr/>
        </p:nvSpPr>
        <p:spPr>
          <a:xfrm>
            <a:off x="634173" y="813120"/>
            <a:ext cx="10398625" cy="830997"/>
          </a:xfrm>
          <a:prstGeom prst="rect">
            <a:avLst/>
          </a:prstGeom>
          <a:noFill/>
        </p:spPr>
        <p:txBody>
          <a:bodyPr wrap="square" rtlCol="0">
            <a:spAutoFit/>
          </a:bodyPr>
          <a:lstStyle/>
          <a:p>
            <a:pPr algn="just"/>
            <a:r>
              <a:rPr lang="en-GB" sz="1200" i="1" dirty="0"/>
              <a:t>DISCLAIMER:</a:t>
            </a:r>
            <a:r>
              <a:rPr lang="en-GB" sz="1200" b="1" i="1" dirty="0"/>
              <a:t> The materials in this guidance are provided for general information purposes and do not constitute legal or other professional advice. While the information is considered to be true and correct at the date of publication, changes in circumstances may impact the accuracy and validity of the information. You should consult a professional adviser for legal or other advice where appropriate.</a:t>
            </a:r>
            <a:endParaRPr lang="en-GB" sz="1200" dirty="0"/>
          </a:p>
          <a:p>
            <a:endParaRPr lang="en-GB" sz="1200" dirty="0"/>
          </a:p>
        </p:txBody>
      </p:sp>
      <p:pic>
        <p:nvPicPr>
          <p:cNvPr id="24" name="Picture 23">
            <a:extLst>
              <a:ext uri="{FF2B5EF4-FFF2-40B4-BE49-F238E27FC236}">
                <a16:creationId xmlns:a16="http://schemas.microsoft.com/office/drawing/2014/main" id="{E4DA6B8E-8A02-4DAD-8139-7358DFDECF3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318597" y="244861"/>
            <a:ext cx="1362320" cy="465459"/>
          </a:xfrm>
          <a:prstGeom prst="rect">
            <a:avLst/>
          </a:prstGeom>
        </p:spPr>
      </p:pic>
    </p:spTree>
    <p:extLst>
      <p:ext uri="{BB962C8B-B14F-4D97-AF65-F5344CB8AC3E}">
        <p14:creationId xmlns:p14="http://schemas.microsoft.com/office/powerpoint/2010/main" val="696825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692897"/>
          </a:xfrm>
        </p:spPr>
        <p:txBody>
          <a:bodyPr/>
          <a:lstStyle/>
          <a:p>
            <a:r>
              <a:rPr lang="en-GB" dirty="0"/>
              <a:t>Covid-19 – frequently asked questions</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300" dirty="0"/>
              <a:t>Yes, employees must be consulted and agree to being furloughed. Changing the status of employees always is subject to existing employment law;</a:t>
            </a:r>
          </a:p>
          <a:p>
            <a:pPr marL="285750" indent="-285750" algn="just">
              <a:buFont typeface="Arial" panose="020B0604020202020204" pitchFamily="34" charset="0"/>
              <a:buChar char="•"/>
            </a:pPr>
            <a:r>
              <a:rPr lang="en-GB" sz="1300" dirty="0"/>
              <a:t>Depending on the wording of the employment contract there may be an ability to lay-off workers. Although lay-offs under the Employment Rights Act 1996 are a different legal concept the wording in contracts may enable some employers to impose a furlough period;</a:t>
            </a:r>
          </a:p>
          <a:p>
            <a:pPr marL="285750" indent="-285750" algn="just">
              <a:buFont typeface="Arial" panose="020B0604020202020204" pitchFamily="34" charset="0"/>
              <a:buChar char="•"/>
            </a:pPr>
            <a:r>
              <a:rPr lang="en-GB" sz="1300" dirty="0"/>
              <a:t>If there is no lay off provision in the existing contract the employer will need to agree with the employee that they going to become furloughed because no work is available. Inevitably employees will mostly agree to this; and</a:t>
            </a:r>
          </a:p>
          <a:p>
            <a:pPr marL="285750" indent="-285750" algn="just">
              <a:buFont typeface="Arial" panose="020B0604020202020204" pitchFamily="34" charset="0"/>
              <a:buChar char="•"/>
            </a:pPr>
            <a:r>
              <a:rPr lang="en-GB" sz="1300" dirty="0"/>
              <a:t>The main alternative would be dismissal by reason of redundancy with the possibility of a delayed redundancy payment or no redundancy payment (for employees who have worked for less than two years). In most cases employees will agree where the alternative is redundancy. </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Do Employees have to agree to be furloughed?</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728088"/>
            <a:ext cx="5798820" cy="2834508"/>
          </a:xfrm>
        </p:spPr>
        <p:txBody>
          <a:bodyPr/>
          <a:lstStyle/>
          <a:p>
            <a:pPr marL="285750" indent="-285750" algn="just">
              <a:buFont typeface="Arial" panose="020B0604020202020204" pitchFamily="34" charset="0"/>
              <a:buChar char="•"/>
            </a:pPr>
            <a:r>
              <a:rPr lang="en-GB" sz="1350" dirty="0"/>
              <a:t>Yes, if employees do not agree to be furloughed employers can dismiss by reason of redundancy if the redundancy definitions are met and a proper process followed; </a:t>
            </a:r>
          </a:p>
          <a:p>
            <a:pPr marL="285750" indent="-285750" algn="just">
              <a:buFont typeface="Arial" panose="020B0604020202020204" pitchFamily="34" charset="0"/>
              <a:buChar char="•"/>
            </a:pPr>
            <a:r>
              <a:rPr lang="en-GB" sz="1350" dirty="0"/>
              <a:t>Some employers may feel that the long-term effect on their business will be inevitable closure or rationalisation. </a:t>
            </a:r>
          </a:p>
          <a:p>
            <a:pPr marL="285750" indent="-285750" algn="just">
              <a:buFont typeface="Arial" panose="020B0604020202020204" pitchFamily="34" charset="0"/>
              <a:buChar char="•"/>
            </a:pPr>
            <a:r>
              <a:rPr lang="en-GB" sz="1350" dirty="0"/>
              <a:t>If employers feel furlough is likely to be followed by redundancies it may help to select employees for furlough using a process similar to redundancy selection; and</a:t>
            </a:r>
          </a:p>
          <a:p>
            <a:pPr marL="285750" indent="-285750" algn="just">
              <a:buFont typeface="Arial" panose="020B0604020202020204" pitchFamily="34" charset="0"/>
              <a:buChar char="•"/>
            </a:pPr>
            <a:r>
              <a:rPr lang="en-GB" sz="1350" dirty="0"/>
              <a:t>This would involve using objective criteria, such as a scores matrix based on skills, productivity, previous appraisals etc.</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a:xfrm>
            <a:off x="7475709" y="4963450"/>
            <a:ext cx="3973932" cy="495389"/>
          </a:xfrm>
        </p:spPr>
        <p:txBody>
          <a:bodyPr/>
          <a:lstStyle/>
          <a:p>
            <a:pPr algn="ctr"/>
            <a:r>
              <a:rPr lang="en-GB" dirty="0"/>
              <a:t>If employees do not agree, can they be made redundant?</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4</a:t>
            </a:fld>
            <a:endParaRPr lang="en-US" dirty="0">
              <a:solidFill>
                <a:prstClr val="white"/>
              </a:solidFill>
              <a:latin typeface="Calibri"/>
            </a:endParaRPr>
          </a:p>
        </p:txBody>
      </p:sp>
      <p:pic>
        <p:nvPicPr>
          <p:cNvPr id="15" name="Picture Placeholder 14">
            <a:extLst>
              <a:ext uri="{FF2B5EF4-FFF2-40B4-BE49-F238E27FC236}">
                <a16:creationId xmlns:a16="http://schemas.microsoft.com/office/drawing/2014/main" id="{79C3D5BB-537B-497F-B679-EED24EF1EBB4}"/>
              </a:ext>
            </a:extLst>
          </p:cNvPr>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a:stretch/>
        </p:blipFill>
        <p:spPr>
          <a:xfrm>
            <a:off x="5233634" y="1792274"/>
            <a:ext cx="724493" cy="724493"/>
          </a:xfrm>
        </p:spPr>
      </p:pic>
      <p:sp>
        <p:nvSpPr>
          <p:cNvPr id="26" name="TextBox 25">
            <a:extLst>
              <a:ext uri="{FF2B5EF4-FFF2-40B4-BE49-F238E27FC236}">
                <a16:creationId xmlns:a16="http://schemas.microsoft.com/office/drawing/2014/main" id="{289AED80-C876-4AA2-82C3-5FE4150CDE40}"/>
              </a:ext>
            </a:extLst>
          </p:cNvPr>
          <p:cNvSpPr txBox="1"/>
          <p:nvPr/>
        </p:nvSpPr>
        <p:spPr>
          <a:xfrm>
            <a:off x="1619387" y="6060898"/>
            <a:ext cx="8752114" cy="369332"/>
          </a:xfrm>
          <a:prstGeom prst="rect">
            <a:avLst/>
          </a:prstGeom>
          <a:noFill/>
        </p:spPr>
        <p:txBody>
          <a:bodyPr wrap="square" rtlCol="0">
            <a:spAutoFit/>
          </a:bodyPr>
          <a:lstStyle/>
          <a:p>
            <a:pPr lvl="0" algn="ctr">
              <a:defRPr/>
            </a:pPr>
            <a:r>
              <a:rPr lang="en-GB" b="1" dirty="0"/>
              <a:t>Further information is available via the Government website </a:t>
            </a:r>
            <a:r>
              <a:rPr lang="en-GB" b="1" u="sng" dirty="0">
                <a:hlinkClick r:id="rId3"/>
              </a:rPr>
              <a:t>here</a:t>
            </a:r>
            <a:r>
              <a:rPr lang="en-GB" b="1" dirty="0"/>
              <a:t>.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4</a:t>
            </a:fld>
            <a:endParaRPr lang="en-US" sz="1400" dirty="0">
              <a:solidFill>
                <a:prstClr val="white"/>
              </a:solidFill>
              <a:latin typeface="Calibri"/>
            </a:endParaRPr>
          </a:p>
        </p:txBody>
      </p:sp>
      <p:pic>
        <p:nvPicPr>
          <p:cNvPr id="17" name="Picture Placeholder 14">
            <a:extLst>
              <a:ext uri="{FF2B5EF4-FFF2-40B4-BE49-F238E27FC236}">
                <a16:creationId xmlns:a16="http://schemas.microsoft.com/office/drawing/2014/main" id="{1059E15F-9C39-4172-ABA2-5034723EB10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253843" y="4840188"/>
            <a:ext cx="724493" cy="724493"/>
          </a:xfrm>
          <a:prstGeom prst="rect">
            <a:avLst/>
          </a:prstGeom>
          <a:noFill/>
        </p:spPr>
      </p:pic>
      <p:sp>
        <p:nvSpPr>
          <p:cNvPr id="14" name="TextBox 13">
            <a:extLst>
              <a:ext uri="{FF2B5EF4-FFF2-40B4-BE49-F238E27FC236}">
                <a16:creationId xmlns:a16="http://schemas.microsoft.com/office/drawing/2014/main" id="{FCE00A62-3B44-441B-8B0F-B7432C4A42E0}"/>
              </a:ext>
            </a:extLst>
          </p:cNvPr>
          <p:cNvSpPr txBox="1"/>
          <p:nvPr/>
        </p:nvSpPr>
        <p:spPr>
          <a:xfrm>
            <a:off x="634173" y="813120"/>
            <a:ext cx="10398625" cy="830997"/>
          </a:xfrm>
          <a:prstGeom prst="rect">
            <a:avLst/>
          </a:prstGeom>
          <a:noFill/>
        </p:spPr>
        <p:txBody>
          <a:bodyPr wrap="square" rtlCol="0">
            <a:spAutoFit/>
          </a:bodyPr>
          <a:lstStyle/>
          <a:p>
            <a:pPr algn="just"/>
            <a:r>
              <a:rPr lang="en-GB" sz="1200" i="1" dirty="0"/>
              <a:t>DISCLAIMER:</a:t>
            </a:r>
            <a:r>
              <a:rPr lang="en-GB" sz="1200" b="1" i="1" dirty="0"/>
              <a:t> The materials in this guidance are provided for general information purposes and do not constitute legal or other professional advice. While the information is considered to be true and correct at the date of publication, changes in circumstances may impact the accuracy and validity of the information. You should consult a professional adviser for legal or other advice where appropriate.</a:t>
            </a:r>
            <a:endParaRPr lang="en-GB" sz="1200" dirty="0"/>
          </a:p>
          <a:p>
            <a:endParaRPr lang="en-GB" sz="1200" dirty="0"/>
          </a:p>
        </p:txBody>
      </p:sp>
      <p:pic>
        <p:nvPicPr>
          <p:cNvPr id="23" name="Picture 22">
            <a:extLst>
              <a:ext uri="{FF2B5EF4-FFF2-40B4-BE49-F238E27FC236}">
                <a16:creationId xmlns:a16="http://schemas.microsoft.com/office/drawing/2014/main" id="{C17E8E75-8836-42E6-AC4A-54F674FB414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318597" y="244861"/>
            <a:ext cx="1362320" cy="465459"/>
          </a:xfrm>
          <a:prstGeom prst="rect">
            <a:avLst/>
          </a:prstGeom>
        </p:spPr>
      </p:pic>
    </p:spTree>
    <p:extLst>
      <p:ext uri="{BB962C8B-B14F-4D97-AF65-F5344CB8AC3E}">
        <p14:creationId xmlns:p14="http://schemas.microsoft.com/office/powerpoint/2010/main" val="239413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692897"/>
          </a:xfrm>
        </p:spPr>
        <p:txBody>
          <a:bodyPr/>
          <a:lstStyle/>
          <a:p>
            <a:r>
              <a:rPr lang="en-GB" dirty="0"/>
              <a:t>Covid-19 – frequently asked questions</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algn="just"/>
            <a:r>
              <a:rPr lang="en-GB" sz="1400" dirty="0"/>
              <a:t>No, employers can make up the additional pay, but they are not required to do so. For employees who have been furloughed employers can choose whether to: </a:t>
            </a:r>
          </a:p>
          <a:p>
            <a:pPr marL="285750" indent="-285750" algn="just">
              <a:buFont typeface="Arial" panose="020B0604020202020204" pitchFamily="34" charset="0"/>
              <a:buChar char="•"/>
            </a:pPr>
            <a:r>
              <a:rPr lang="en-GB" sz="1400" dirty="0"/>
              <a:t>Only make the salary payment reimbursed by the government;</a:t>
            </a:r>
          </a:p>
          <a:p>
            <a:pPr marL="285750" indent="-285750" algn="just">
              <a:buFont typeface="Arial" panose="020B0604020202020204" pitchFamily="34" charset="0"/>
              <a:buChar char="•"/>
            </a:pPr>
            <a:r>
              <a:rPr lang="en-GB" sz="1400" dirty="0"/>
              <a:t>Pay all of the difference between the grant and the employee’s normal salary; and</a:t>
            </a:r>
          </a:p>
          <a:p>
            <a:pPr marL="285750" indent="-285750" algn="just">
              <a:buFont typeface="Arial" panose="020B0604020202020204" pitchFamily="34" charset="0"/>
              <a:buChar char="•"/>
            </a:pPr>
            <a:r>
              <a:rPr lang="en-GB" sz="1400" dirty="0"/>
              <a:t>Pay part of the difference between the grant and the employee’s normal salary. </a:t>
            </a:r>
          </a:p>
          <a:p>
            <a:pPr algn="just"/>
            <a:r>
              <a:rPr lang="en-GB" sz="1400" dirty="0"/>
              <a:t>Any extra payment the employer chooses to make will be either the additional 20% of salary, or any amount in excess of £2,500. If management choose to pay more, it will depend upon the business’ overall health and cashflow affecting the ability to fund payments. Concerns about staff retention once the crisis has passed may also affect decisions being made. </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Is an employer required to supplement employees salary over the 80%?</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728088"/>
            <a:ext cx="5798820" cy="2834508"/>
          </a:xfrm>
        </p:spPr>
        <p:txBody>
          <a:bodyPr/>
          <a:lstStyle/>
          <a:p>
            <a:pPr marL="285750" indent="-285750" algn="just">
              <a:buFont typeface="Arial" panose="020B0604020202020204" pitchFamily="34" charset="0"/>
              <a:buChar char="•"/>
            </a:pPr>
            <a:r>
              <a:rPr lang="en-GB" sz="1400" dirty="0"/>
              <a:t>It is not clear if the furloughed employees will receive £2,500 exactly until more detailed guidance is issued. However, it is logical that employees who earn under £3,125 a month will receive less than £2,500;</a:t>
            </a:r>
          </a:p>
          <a:p>
            <a:pPr marL="285750" indent="-285750" algn="just">
              <a:buFont typeface="Arial" panose="020B0604020202020204" pitchFamily="34" charset="0"/>
              <a:buChar char="•"/>
            </a:pPr>
            <a:r>
              <a:rPr lang="en-GB" sz="1400" dirty="0"/>
              <a:t>This is because for those earning £3,125 a month, 80% of salary would be £2,500;</a:t>
            </a:r>
          </a:p>
          <a:p>
            <a:pPr marL="742950" lvl="1" indent="-285750" algn="just">
              <a:buFont typeface="Arial" panose="020B0604020202020204" pitchFamily="34" charset="0"/>
              <a:buChar char="•"/>
            </a:pPr>
            <a:r>
              <a:rPr lang="en-GB" sz="1400" dirty="0"/>
              <a:t>Employees who earn less than £3,125 a month normally, will get 80% of their salary for three months (or more). </a:t>
            </a:r>
          </a:p>
          <a:p>
            <a:pPr marL="742950" lvl="1" indent="-285750" algn="just">
              <a:buFont typeface="Arial" panose="020B0604020202020204" pitchFamily="34" charset="0"/>
              <a:buChar char="•"/>
            </a:pPr>
            <a:r>
              <a:rPr lang="en-GB" sz="1400" dirty="0"/>
              <a:t>Employees earning in excess £3,125 a month will receive the £2,500 figure, which is less than 80% of their salary for those three months (or more) unless the employer chooses to supplement it. </a:t>
            </a:r>
          </a:p>
          <a:p>
            <a:pPr marL="285750" indent="-285750" algn="just">
              <a:buFont typeface="Arial" panose="020B0604020202020204" pitchFamily="34" charset="0"/>
              <a:buChar char="•"/>
            </a:pPr>
            <a:r>
              <a:rPr lang="en-GB" sz="1400" dirty="0"/>
              <a:t>The £2,500 may include employer’s NI and pension contributions, but this is not yet clear. Therefore £2,500 may end up not being the precise maximum gross pay which the employee receives, if for example, pension contributions are then taken into account.</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a:xfrm>
            <a:off x="7475709" y="4963450"/>
            <a:ext cx="3973932" cy="495389"/>
          </a:xfrm>
        </p:spPr>
        <p:txBody>
          <a:bodyPr/>
          <a:lstStyle/>
          <a:p>
            <a:pPr algn="ctr"/>
            <a:r>
              <a:rPr lang="en-GB" dirty="0"/>
              <a:t>Will furloughed employees receive £2.5k exactly?</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5</a:t>
            </a:fld>
            <a:endParaRPr lang="en-US" dirty="0">
              <a:solidFill>
                <a:prstClr val="white"/>
              </a:solidFill>
              <a:latin typeface="Calibri"/>
            </a:endParaRPr>
          </a:p>
        </p:txBody>
      </p:sp>
      <p:sp>
        <p:nvSpPr>
          <p:cNvPr id="26" name="TextBox 25">
            <a:extLst>
              <a:ext uri="{FF2B5EF4-FFF2-40B4-BE49-F238E27FC236}">
                <a16:creationId xmlns:a16="http://schemas.microsoft.com/office/drawing/2014/main" id="{289AED80-C876-4AA2-82C3-5FE4150CDE40}"/>
              </a:ext>
            </a:extLst>
          </p:cNvPr>
          <p:cNvSpPr txBox="1"/>
          <p:nvPr/>
        </p:nvSpPr>
        <p:spPr>
          <a:xfrm>
            <a:off x="1619387" y="6060898"/>
            <a:ext cx="8752114" cy="369332"/>
          </a:xfrm>
          <a:prstGeom prst="rect">
            <a:avLst/>
          </a:prstGeom>
          <a:noFill/>
        </p:spPr>
        <p:txBody>
          <a:bodyPr wrap="square" rtlCol="0">
            <a:spAutoFit/>
          </a:bodyPr>
          <a:lstStyle/>
          <a:p>
            <a:pPr lvl="0" algn="ctr">
              <a:defRPr/>
            </a:pPr>
            <a:r>
              <a:rPr lang="en-GB" b="1" dirty="0"/>
              <a:t>Further information is available via the Government website </a:t>
            </a:r>
            <a:r>
              <a:rPr lang="en-GB" b="1" u="sng" dirty="0">
                <a:hlinkClick r:id="rId2"/>
              </a:rPr>
              <a:t>here</a:t>
            </a:r>
            <a:r>
              <a:rPr lang="en-GB" b="1" dirty="0"/>
              <a:t>.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5</a:t>
            </a:fld>
            <a:endParaRPr lang="en-US" sz="1400" dirty="0">
              <a:solidFill>
                <a:prstClr val="white"/>
              </a:solidFill>
              <a:latin typeface="Calibri"/>
            </a:endParaRPr>
          </a:p>
        </p:txBody>
      </p:sp>
      <p:pic>
        <p:nvPicPr>
          <p:cNvPr id="17" name="Picture Placeholder 14">
            <a:extLst>
              <a:ext uri="{FF2B5EF4-FFF2-40B4-BE49-F238E27FC236}">
                <a16:creationId xmlns:a16="http://schemas.microsoft.com/office/drawing/2014/main" id="{0AD28B43-159A-45A9-A471-87CAC4A22FDE}"/>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233634" y="1792274"/>
            <a:ext cx="724493" cy="724493"/>
          </a:xfrm>
        </p:spPr>
      </p:pic>
      <p:pic>
        <p:nvPicPr>
          <p:cNvPr id="18" name="Picture Placeholder 14">
            <a:extLst>
              <a:ext uri="{FF2B5EF4-FFF2-40B4-BE49-F238E27FC236}">
                <a16:creationId xmlns:a16="http://schemas.microsoft.com/office/drawing/2014/main" id="{14982186-D426-44EF-BBF9-A0F4D7F785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53843" y="4840188"/>
            <a:ext cx="724493" cy="724493"/>
          </a:xfrm>
          <a:prstGeom prst="rect">
            <a:avLst/>
          </a:prstGeom>
          <a:noFill/>
        </p:spPr>
      </p:pic>
      <p:sp>
        <p:nvSpPr>
          <p:cNvPr id="14" name="TextBox 13">
            <a:extLst>
              <a:ext uri="{FF2B5EF4-FFF2-40B4-BE49-F238E27FC236}">
                <a16:creationId xmlns:a16="http://schemas.microsoft.com/office/drawing/2014/main" id="{526F7A19-A460-4699-B1E9-1966CE1D8123}"/>
              </a:ext>
            </a:extLst>
          </p:cNvPr>
          <p:cNvSpPr txBox="1"/>
          <p:nvPr/>
        </p:nvSpPr>
        <p:spPr>
          <a:xfrm>
            <a:off x="634173" y="813120"/>
            <a:ext cx="10398625" cy="830997"/>
          </a:xfrm>
          <a:prstGeom prst="rect">
            <a:avLst/>
          </a:prstGeom>
          <a:noFill/>
        </p:spPr>
        <p:txBody>
          <a:bodyPr wrap="square" rtlCol="0">
            <a:spAutoFit/>
          </a:bodyPr>
          <a:lstStyle/>
          <a:p>
            <a:pPr algn="just"/>
            <a:r>
              <a:rPr lang="en-GB" sz="1200" i="1" dirty="0"/>
              <a:t>DISCLAIMER:</a:t>
            </a:r>
            <a:r>
              <a:rPr lang="en-GB" sz="1200" b="1" i="1" dirty="0"/>
              <a:t> The materials in this guidance are provided for general information purposes and do not constitute legal or other professional advice. While the information is considered to be true and correct at the date of publication, changes in circumstances may impact the accuracy and validity of the information. You should consult a professional adviser for legal or other advice where appropriate.</a:t>
            </a:r>
            <a:endParaRPr lang="en-GB" sz="1200" dirty="0"/>
          </a:p>
          <a:p>
            <a:endParaRPr lang="en-GB" sz="1200" dirty="0"/>
          </a:p>
        </p:txBody>
      </p:sp>
      <p:pic>
        <p:nvPicPr>
          <p:cNvPr id="23" name="Picture 22">
            <a:extLst>
              <a:ext uri="{FF2B5EF4-FFF2-40B4-BE49-F238E27FC236}">
                <a16:creationId xmlns:a16="http://schemas.microsoft.com/office/drawing/2014/main" id="{46CE6AB8-A7E3-464B-99CB-49B2BC983AD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318597" y="244861"/>
            <a:ext cx="1362320" cy="465459"/>
          </a:xfrm>
          <a:prstGeom prst="rect">
            <a:avLst/>
          </a:prstGeom>
        </p:spPr>
      </p:pic>
    </p:spTree>
    <p:extLst>
      <p:ext uri="{BB962C8B-B14F-4D97-AF65-F5344CB8AC3E}">
        <p14:creationId xmlns:p14="http://schemas.microsoft.com/office/powerpoint/2010/main" val="227128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692897"/>
          </a:xfrm>
        </p:spPr>
        <p:txBody>
          <a:bodyPr/>
          <a:lstStyle/>
          <a:p>
            <a:r>
              <a:rPr lang="en-GB" dirty="0"/>
              <a:t>COVID-19- FREQUENTLY ASKED questions</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7"/>
            <a:ext cx="5468312" cy="3007555"/>
          </a:xfrm>
        </p:spPr>
        <p:txBody>
          <a:bodyPr/>
          <a:lstStyle/>
          <a:p>
            <a:pPr algn="just"/>
            <a:r>
              <a:rPr lang="en-GB" sz="1500" dirty="0"/>
              <a:t>Statutory leave includes maternity leave, paternity leave, shared parental leave, adoption leave, sick leave and parental bereavement leave.</a:t>
            </a:r>
          </a:p>
          <a:p>
            <a:pPr marL="285750" indent="-285750" algn="just">
              <a:buFont typeface="Arial" panose="020B0604020202020204" pitchFamily="34" charset="0"/>
              <a:buChar char="•"/>
            </a:pPr>
            <a:r>
              <a:rPr lang="en-GB" sz="1500" dirty="0"/>
              <a:t>In line with other employees, claims for full or part time employees returning from statutory leave after 28 February 2020 should be calculated against their salary, before tax, not the pay they received whilst on statutory leave;</a:t>
            </a:r>
          </a:p>
          <a:p>
            <a:pPr algn="just"/>
            <a:r>
              <a:rPr lang="en-GB" sz="1500" dirty="0"/>
              <a:t>Claims for those on variable pay, returning from statutory leave should be calculated using either the:</a:t>
            </a:r>
          </a:p>
          <a:p>
            <a:pPr marL="285750" indent="-285750" algn="just">
              <a:buFont typeface="Arial" panose="020B0604020202020204" pitchFamily="34" charset="0"/>
              <a:buChar char="•"/>
            </a:pPr>
            <a:r>
              <a:rPr lang="en-GB" sz="1500" dirty="0"/>
              <a:t>Same month’s earning from the previous year; or</a:t>
            </a:r>
          </a:p>
          <a:p>
            <a:pPr marL="285750" indent="-285750" algn="just">
              <a:buFont typeface="Arial" panose="020B0604020202020204" pitchFamily="34" charset="0"/>
              <a:buChar char="•"/>
            </a:pPr>
            <a:r>
              <a:rPr lang="en-GB" sz="1500" dirty="0"/>
              <a:t>Average monthly earnings for the 2019-2020 tax year.</a:t>
            </a:r>
          </a:p>
          <a:p>
            <a:pPr algn="just"/>
            <a:endParaRPr lang="en-GB" sz="1500" dirty="0"/>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basis for furlough pay for employees furloughed on return from Statutory Leave </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a:xfrm>
            <a:off x="7475709" y="4963450"/>
            <a:ext cx="3973932" cy="495389"/>
          </a:xfrm>
        </p:spPr>
        <p:txBody>
          <a:bodyPr/>
          <a:lstStyle/>
          <a:p>
            <a:pPr algn="ctr"/>
            <a:r>
              <a:rPr lang="en-GB" dirty="0"/>
              <a:t>Can  Employees be Furloughed in  Tupe/Business Re-Org/Payroll Consolidations</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6</a:t>
            </a:fld>
            <a:endParaRPr lang="en-US" dirty="0">
              <a:solidFill>
                <a:prstClr val="white"/>
              </a:solidFill>
              <a:latin typeface="Calibri"/>
            </a:endParaRPr>
          </a:p>
        </p:txBody>
      </p:sp>
      <p:sp>
        <p:nvSpPr>
          <p:cNvPr id="26" name="TextBox 25">
            <a:extLst>
              <a:ext uri="{FF2B5EF4-FFF2-40B4-BE49-F238E27FC236}">
                <a16:creationId xmlns:a16="http://schemas.microsoft.com/office/drawing/2014/main" id="{289AED80-C876-4AA2-82C3-5FE4150CDE40}"/>
              </a:ext>
            </a:extLst>
          </p:cNvPr>
          <p:cNvSpPr txBox="1"/>
          <p:nvPr/>
        </p:nvSpPr>
        <p:spPr>
          <a:xfrm>
            <a:off x="1619387" y="6060898"/>
            <a:ext cx="8752114" cy="369332"/>
          </a:xfrm>
          <a:prstGeom prst="rect">
            <a:avLst/>
          </a:prstGeom>
          <a:noFill/>
        </p:spPr>
        <p:txBody>
          <a:bodyPr wrap="square" rtlCol="0">
            <a:spAutoFit/>
          </a:bodyPr>
          <a:lstStyle/>
          <a:p>
            <a:pPr lvl="0" algn="ctr">
              <a:defRPr/>
            </a:pPr>
            <a:r>
              <a:rPr lang="en-GB" b="1" dirty="0"/>
              <a:t>Further information is available via the Government website </a:t>
            </a:r>
            <a:r>
              <a:rPr lang="en-GB" b="1" u="sng" dirty="0">
                <a:hlinkClick r:id="rId2"/>
              </a:rPr>
              <a:t>here</a:t>
            </a:r>
            <a:r>
              <a:rPr lang="en-GB" b="1" dirty="0"/>
              <a:t>.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6</a:t>
            </a:fld>
            <a:endParaRPr lang="en-US" sz="1400" dirty="0">
              <a:solidFill>
                <a:prstClr val="white"/>
              </a:solidFill>
              <a:latin typeface="Calibri"/>
            </a:endParaRPr>
          </a:p>
        </p:txBody>
      </p:sp>
      <p:pic>
        <p:nvPicPr>
          <p:cNvPr id="17" name="Picture Placeholder 14">
            <a:extLst>
              <a:ext uri="{FF2B5EF4-FFF2-40B4-BE49-F238E27FC236}">
                <a16:creationId xmlns:a16="http://schemas.microsoft.com/office/drawing/2014/main" id="{0AD28B43-159A-45A9-A471-87CAC4A22FDE}"/>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233634" y="1792274"/>
            <a:ext cx="724493" cy="724493"/>
          </a:xfrm>
        </p:spPr>
      </p:pic>
      <p:pic>
        <p:nvPicPr>
          <p:cNvPr id="18" name="Picture Placeholder 14">
            <a:extLst>
              <a:ext uri="{FF2B5EF4-FFF2-40B4-BE49-F238E27FC236}">
                <a16:creationId xmlns:a16="http://schemas.microsoft.com/office/drawing/2014/main" id="{14982186-D426-44EF-BBF9-A0F4D7F785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53843" y="4840188"/>
            <a:ext cx="724493" cy="724493"/>
          </a:xfrm>
          <a:prstGeom prst="rect">
            <a:avLst/>
          </a:prstGeom>
          <a:noFill/>
        </p:spPr>
      </p:pic>
      <p:sp>
        <p:nvSpPr>
          <p:cNvPr id="14" name="TextBox 13">
            <a:extLst>
              <a:ext uri="{FF2B5EF4-FFF2-40B4-BE49-F238E27FC236}">
                <a16:creationId xmlns:a16="http://schemas.microsoft.com/office/drawing/2014/main" id="{526F7A19-A460-4699-B1E9-1966CE1D8123}"/>
              </a:ext>
            </a:extLst>
          </p:cNvPr>
          <p:cNvSpPr txBox="1"/>
          <p:nvPr/>
        </p:nvSpPr>
        <p:spPr>
          <a:xfrm>
            <a:off x="634173" y="813120"/>
            <a:ext cx="10398625" cy="830997"/>
          </a:xfrm>
          <a:prstGeom prst="rect">
            <a:avLst/>
          </a:prstGeom>
          <a:noFill/>
        </p:spPr>
        <p:txBody>
          <a:bodyPr wrap="square" rtlCol="0">
            <a:spAutoFit/>
          </a:bodyPr>
          <a:lstStyle/>
          <a:p>
            <a:pPr algn="just"/>
            <a:r>
              <a:rPr lang="en-GB" sz="1200" i="1" dirty="0"/>
              <a:t>DISCLAIMER:</a:t>
            </a:r>
            <a:r>
              <a:rPr lang="en-GB" sz="1200" b="1" i="1" dirty="0"/>
              <a:t> The materials in this guidance are provided for general information purposes and do not constitute legal or other professional advice. While the information is considered to be true and correct at the date of publication, changes in circumstances may impact the accuracy and validity of the information. You should consult a professional adviser for legal or other advice where appropriate.</a:t>
            </a:r>
            <a:endParaRPr lang="en-GB" sz="1200" dirty="0"/>
          </a:p>
          <a:p>
            <a:endParaRPr lang="en-GB" sz="1200" dirty="0"/>
          </a:p>
        </p:txBody>
      </p:sp>
      <p:sp>
        <p:nvSpPr>
          <p:cNvPr id="2" name="Content Placeholder 1">
            <a:extLst>
              <a:ext uri="{FF2B5EF4-FFF2-40B4-BE49-F238E27FC236}">
                <a16:creationId xmlns:a16="http://schemas.microsoft.com/office/drawing/2014/main" id="{68590A01-7066-4B01-9E4F-36E704DD11C9}"/>
              </a:ext>
            </a:extLst>
          </p:cNvPr>
          <p:cNvSpPr>
            <a:spLocks noGrp="1" noChangeArrowheads="1"/>
          </p:cNvSpPr>
          <p:nvPr>
            <p:ph idx="19"/>
          </p:nvPr>
        </p:nvSpPr>
        <p:spPr bwMode="auto">
          <a:xfrm>
            <a:off x="6210300" y="1668306"/>
            <a:ext cx="5767797"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just" defTabSz="914400" rtl="0" eaLnBrk="0" fontAlgn="base" latinLnBrk="0" hangingPunct="0">
              <a:lnSpc>
                <a:spcPct val="100000"/>
              </a:lnSpc>
              <a:spcBef>
                <a:spcPct val="0"/>
              </a:spcBef>
              <a:spcAft>
                <a:spcPct val="0"/>
              </a:spcAft>
              <a:buClrTx/>
              <a:buSzTx/>
              <a:tabLst/>
            </a:pPr>
            <a:r>
              <a:rPr lang="en-US" altLang="en-US" dirty="0">
                <a:solidFill>
                  <a:srgbClr val="0B0C0C"/>
                </a:solidFill>
                <a:latin typeface="+mn-lt"/>
              </a:rPr>
              <a:t>TUPE And Business Re-organisation</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b="0" i="0" u="none" strike="noStrike" cap="none" normalizeH="0" baseline="0" dirty="0">
                <a:ln>
                  <a:noFill/>
                </a:ln>
                <a:solidFill>
                  <a:srgbClr val="0B0C0C"/>
                </a:solidFill>
                <a:effectLst/>
                <a:latin typeface="+mn-lt"/>
              </a:rPr>
              <a:t>A new employer is eligible to claim under the CJRS in respect of the employees of a previous business transferred after 28th February 2020 if either the TUPE or PAYE business succession rules apply to the change in ownership.</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b="0" i="0" u="none" strike="noStrike" cap="none" normalizeH="0" baseline="0" dirty="0">
              <a:ln>
                <a:noFill/>
              </a:ln>
              <a:solidFill>
                <a:srgbClr val="0B0C0C"/>
              </a:solidFill>
              <a:effectLst/>
              <a:latin typeface="+mn-lt"/>
            </a:endParaRPr>
          </a:p>
          <a:p>
            <a:pPr marR="0" lvl="0" algn="just" defTabSz="914400" rtl="0" eaLnBrk="0" fontAlgn="base" latinLnBrk="0" hangingPunct="0">
              <a:lnSpc>
                <a:spcPct val="100000"/>
              </a:lnSpc>
              <a:spcBef>
                <a:spcPct val="0"/>
              </a:spcBef>
              <a:spcAft>
                <a:spcPct val="0"/>
              </a:spcAft>
              <a:buClrTx/>
              <a:buSzTx/>
              <a:tabLst/>
            </a:pPr>
            <a:r>
              <a:rPr lang="en-US" altLang="en-US" dirty="0">
                <a:solidFill>
                  <a:srgbClr val="0B0C0C"/>
                </a:solidFill>
                <a:latin typeface="+mn-lt"/>
              </a:rPr>
              <a:t>Payroll Consolidation</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dirty="0">
                <a:solidFill>
                  <a:srgbClr val="0B0C0C"/>
                </a:solidFill>
                <a:latin typeface="+mn-lt"/>
              </a:rPr>
              <a:t>Where a group of companies have multiple PAYE schemes and there is a transfer of all employees from these schemes into a new consolidated pay scheme after 28</a:t>
            </a:r>
            <a:r>
              <a:rPr lang="en-US" altLang="en-US" baseline="30000" dirty="0">
                <a:solidFill>
                  <a:srgbClr val="0B0C0C"/>
                </a:solidFill>
                <a:latin typeface="+mn-lt"/>
              </a:rPr>
              <a:t>th</a:t>
            </a:r>
            <a:r>
              <a:rPr lang="en-US" altLang="en-US" dirty="0">
                <a:solidFill>
                  <a:srgbClr val="0B0C0C"/>
                </a:solidFill>
                <a:latin typeface="+mn-lt"/>
              </a:rPr>
              <a:t> February 2020 the new scheme will be eligible to furlough those employees and claim the grants available under the CJRS.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3" name="Picture 22">
            <a:extLst>
              <a:ext uri="{FF2B5EF4-FFF2-40B4-BE49-F238E27FC236}">
                <a16:creationId xmlns:a16="http://schemas.microsoft.com/office/drawing/2014/main" id="{E9D3693C-94A7-4B8B-8BD2-8D732634247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318597" y="244861"/>
            <a:ext cx="1362320" cy="465459"/>
          </a:xfrm>
          <a:prstGeom prst="rect">
            <a:avLst/>
          </a:prstGeom>
        </p:spPr>
      </p:pic>
    </p:spTree>
    <p:extLst>
      <p:ext uri="{BB962C8B-B14F-4D97-AF65-F5344CB8AC3E}">
        <p14:creationId xmlns:p14="http://schemas.microsoft.com/office/powerpoint/2010/main" val="337365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692897"/>
          </a:xfrm>
        </p:spPr>
        <p:txBody>
          <a:bodyPr/>
          <a:lstStyle/>
          <a:p>
            <a:r>
              <a:rPr lang="en-GB" dirty="0"/>
              <a:t>Covid-19 – frequently asked questions</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Information do Employers need to Claim for the GRANT UNDER THE JOB Retention SCHEME </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a:xfrm>
            <a:off x="7475709" y="4963450"/>
            <a:ext cx="3973932" cy="495389"/>
          </a:xfrm>
        </p:spPr>
        <p:txBody>
          <a:bodyPr/>
          <a:lstStyle/>
          <a:p>
            <a:pPr algn="ctr"/>
            <a:r>
              <a:rPr lang="en-GB" dirty="0"/>
              <a:t>Can  Employees be Furloughed BY MULTIPLE EMPLOYERS</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7</a:t>
            </a:fld>
            <a:endParaRPr lang="en-US" dirty="0">
              <a:solidFill>
                <a:prstClr val="white"/>
              </a:solidFill>
              <a:latin typeface="Calibri"/>
            </a:endParaRPr>
          </a:p>
        </p:txBody>
      </p:sp>
      <p:sp>
        <p:nvSpPr>
          <p:cNvPr id="26" name="TextBox 25">
            <a:extLst>
              <a:ext uri="{FF2B5EF4-FFF2-40B4-BE49-F238E27FC236}">
                <a16:creationId xmlns:a16="http://schemas.microsoft.com/office/drawing/2014/main" id="{289AED80-C876-4AA2-82C3-5FE4150CDE40}"/>
              </a:ext>
            </a:extLst>
          </p:cNvPr>
          <p:cNvSpPr txBox="1"/>
          <p:nvPr/>
        </p:nvSpPr>
        <p:spPr>
          <a:xfrm>
            <a:off x="1615310" y="6303353"/>
            <a:ext cx="8752114" cy="369332"/>
          </a:xfrm>
          <a:prstGeom prst="rect">
            <a:avLst/>
          </a:prstGeom>
          <a:noFill/>
        </p:spPr>
        <p:txBody>
          <a:bodyPr wrap="square" rtlCol="0">
            <a:spAutoFit/>
          </a:bodyPr>
          <a:lstStyle/>
          <a:p>
            <a:pPr lvl="0" algn="ctr">
              <a:defRPr/>
            </a:pPr>
            <a:r>
              <a:rPr lang="en-GB" b="1" dirty="0"/>
              <a:t>Further information is available via the Government website </a:t>
            </a:r>
            <a:r>
              <a:rPr lang="en-GB" b="1" u="sng" dirty="0">
                <a:hlinkClick r:id="rId2"/>
              </a:rPr>
              <a:t>here</a:t>
            </a:r>
            <a:r>
              <a:rPr lang="en-GB" b="1" dirty="0"/>
              <a:t>.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7</a:t>
            </a:fld>
            <a:endParaRPr lang="en-US" sz="1400" dirty="0">
              <a:solidFill>
                <a:prstClr val="white"/>
              </a:solidFill>
              <a:latin typeface="Calibri"/>
            </a:endParaRPr>
          </a:p>
        </p:txBody>
      </p:sp>
      <p:pic>
        <p:nvPicPr>
          <p:cNvPr id="17" name="Picture Placeholder 14">
            <a:extLst>
              <a:ext uri="{FF2B5EF4-FFF2-40B4-BE49-F238E27FC236}">
                <a16:creationId xmlns:a16="http://schemas.microsoft.com/office/drawing/2014/main" id="{0AD28B43-159A-45A9-A471-87CAC4A22FDE}"/>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233634" y="1792274"/>
            <a:ext cx="724493" cy="724493"/>
          </a:xfrm>
        </p:spPr>
      </p:pic>
      <p:pic>
        <p:nvPicPr>
          <p:cNvPr id="18" name="Picture Placeholder 14">
            <a:extLst>
              <a:ext uri="{FF2B5EF4-FFF2-40B4-BE49-F238E27FC236}">
                <a16:creationId xmlns:a16="http://schemas.microsoft.com/office/drawing/2014/main" id="{14982186-D426-44EF-BBF9-A0F4D7F785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53843" y="4840188"/>
            <a:ext cx="724493" cy="724493"/>
          </a:xfrm>
          <a:prstGeom prst="rect">
            <a:avLst/>
          </a:prstGeom>
          <a:noFill/>
        </p:spPr>
      </p:pic>
      <p:sp>
        <p:nvSpPr>
          <p:cNvPr id="14" name="TextBox 13">
            <a:extLst>
              <a:ext uri="{FF2B5EF4-FFF2-40B4-BE49-F238E27FC236}">
                <a16:creationId xmlns:a16="http://schemas.microsoft.com/office/drawing/2014/main" id="{526F7A19-A460-4699-B1E9-1966CE1D8123}"/>
              </a:ext>
            </a:extLst>
          </p:cNvPr>
          <p:cNvSpPr txBox="1"/>
          <p:nvPr/>
        </p:nvSpPr>
        <p:spPr>
          <a:xfrm>
            <a:off x="634173" y="813120"/>
            <a:ext cx="10398625" cy="830997"/>
          </a:xfrm>
          <a:prstGeom prst="rect">
            <a:avLst/>
          </a:prstGeom>
          <a:noFill/>
        </p:spPr>
        <p:txBody>
          <a:bodyPr wrap="square" rtlCol="0">
            <a:spAutoFit/>
          </a:bodyPr>
          <a:lstStyle/>
          <a:p>
            <a:pPr algn="just"/>
            <a:r>
              <a:rPr lang="en-GB" sz="1200" i="1" dirty="0"/>
              <a:t>DISCLAIMER:</a:t>
            </a:r>
            <a:r>
              <a:rPr lang="en-GB" sz="1200" b="1" i="1" dirty="0"/>
              <a:t> The materials in this guidance are provided for general information purposes and do not constitute legal or other professional advice. While the information is considered to be true and correct at the date of publication, changes in circumstances may impact the accuracy and validity of the information. You should consult a professional adviser for legal or other advice where appropriate.</a:t>
            </a:r>
            <a:endParaRPr lang="en-GB" sz="1200" dirty="0"/>
          </a:p>
          <a:p>
            <a:pPr algn="just"/>
            <a:endParaRPr lang="en-GB" sz="1200" dirty="0"/>
          </a:p>
        </p:txBody>
      </p:sp>
      <p:sp>
        <p:nvSpPr>
          <p:cNvPr id="2" name="Content Placeholder 1">
            <a:extLst>
              <a:ext uri="{FF2B5EF4-FFF2-40B4-BE49-F238E27FC236}">
                <a16:creationId xmlns:a16="http://schemas.microsoft.com/office/drawing/2014/main" id="{68590A01-7066-4B01-9E4F-36E704DD11C9}"/>
              </a:ext>
            </a:extLst>
          </p:cNvPr>
          <p:cNvSpPr>
            <a:spLocks noGrp="1" noChangeArrowheads="1"/>
          </p:cNvSpPr>
          <p:nvPr>
            <p:ph idx="19"/>
          </p:nvPr>
        </p:nvSpPr>
        <p:spPr bwMode="auto">
          <a:xfrm>
            <a:off x="6210300" y="2930188"/>
            <a:ext cx="6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B0C0C"/>
              </a:solidFill>
              <a:effectLst/>
              <a:latin typeface="&amp;quo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0B0C0C"/>
              </a:solidFill>
              <a:latin typeface="&amp;quot"/>
            </a:endParaRPr>
          </a:p>
        </p:txBody>
      </p:sp>
      <p:sp>
        <p:nvSpPr>
          <p:cNvPr id="3" name="Rectangle 1">
            <a:extLst>
              <a:ext uri="{FF2B5EF4-FFF2-40B4-BE49-F238E27FC236}">
                <a16:creationId xmlns:a16="http://schemas.microsoft.com/office/drawing/2014/main" id="{FA42B850-6FB4-457F-AB6B-A7148433F47D}"/>
              </a:ext>
            </a:extLst>
          </p:cNvPr>
          <p:cNvSpPr>
            <a:spLocks noGrp="1" noChangeArrowheads="1"/>
          </p:cNvSpPr>
          <p:nvPr>
            <p:ph idx="1"/>
          </p:nvPr>
        </p:nvSpPr>
        <p:spPr bwMode="auto">
          <a:xfrm>
            <a:off x="407040" y="2540257"/>
            <a:ext cx="5584327" cy="3763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77744" tIns="179331"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300" b="0" i="0" u="none" strike="noStrike" cap="none" normalizeH="0" baseline="0" dirty="0">
                <a:ln>
                  <a:noFill/>
                </a:ln>
                <a:solidFill>
                  <a:srgbClr val="0B0C0C"/>
                </a:solidFill>
                <a:effectLst/>
                <a:latin typeface="+mn-lt"/>
              </a:rPr>
              <a:t>Employers should discuss with their staff and make any changes to the employment contract by agreement</a:t>
            </a:r>
            <a:r>
              <a:rPr lang="en-US" altLang="en-US" sz="1300" dirty="0">
                <a:solidFill>
                  <a:srgbClr val="0B0C0C"/>
                </a:solidFill>
                <a:latin typeface="+mn-lt"/>
              </a:rPr>
              <a:t>;</a:t>
            </a:r>
            <a:endParaRPr kumimoji="0" lang="en-US" altLang="en-US" sz="1300" b="0" i="0" u="none" strike="noStrike" cap="none" normalizeH="0" baseline="0" dirty="0">
              <a:ln>
                <a:noFill/>
              </a:ln>
              <a:solidFill>
                <a:srgbClr val="0B0C0C"/>
              </a:solidFill>
              <a:effectLst/>
              <a:latin typeface="+mn-lt"/>
            </a:endParaRP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300" b="0" i="0" u="none" strike="noStrike" cap="none" normalizeH="0" baseline="0" dirty="0">
                <a:ln>
                  <a:noFill/>
                </a:ln>
                <a:solidFill>
                  <a:srgbClr val="0B0C0C"/>
                </a:solidFill>
                <a:effectLst/>
                <a:latin typeface="+mn-lt"/>
              </a:rPr>
              <a:t>Employers may need to seek legal advice on the process</a:t>
            </a:r>
            <a:r>
              <a:rPr lang="en-US" altLang="en-US" sz="1300" dirty="0">
                <a:solidFill>
                  <a:srgbClr val="0B0C0C"/>
                </a:solidFill>
                <a:latin typeface="+mn-lt"/>
              </a:rPr>
              <a:t>; and</a:t>
            </a:r>
            <a:endParaRPr kumimoji="0" lang="en-US" altLang="en-US" sz="1300" b="0" i="0" u="none" strike="noStrike" cap="none" normalizeH="0" baseline="0" dirty="0">
              <a:ln>
                <a:noFill/>
              </a:ln>
              <a:solidFill>
                <a:srgbClr val="0B0C0C"/>
              </a:solidFill>
              <a:effectLst/>
              <a:latin typeface="+mn-lt"/>
            </a:endParaRP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300" b="0" i="0" u="none" strike="noStrike" cap="none" normalizeH="0" baseline="0" dirty="0">
                <a:ln>
                  <a:noFill/>
                </a:ln>
                <a:solidFill>
                  <a:srgbClr val="0B0C0C"/>
                </a:solidFill>
                <a:effectLst/>
                <a:latin typeface="+mn-lt"/>
              </a:rPr>
              <a:t>If significant numbers of staff are involved, it may be necessary to engage collective consultation processes to procure agreement to changes to terms of employment.</a:t>
            </a:r>
            <a:endParaRPr kumimoji="0" lang="en-US" altLang="en-US" sz="1300" b="0" i="0" u="none" strike="noStrike" cap="none" normalizeH="0" baseline="0" dirty="0">
              <a:ln>
                <a:noFill/>
              </a:ln>
              <a:solidFill>
                <a:schemeClr val="tx1"/>
              </a:solidFill>
              <a:effectLst/>
              <a:latin typeface="+mn-lt"/>
            </a:endParaRPr>
          </a:p>
          <a:p>
            <a:pPr marR="0" lvl="0" algn="just" defTabSz="914400" rtl="0" eaLnBrk="0" fontAlgn="base" latinLnBrk="0" hangingPunct="0">
              <a:lnSpc>
                <a:spcPct val="100000"/>
              </a:lnSpc>
              <a:spcBef>
                <a:spcPct val="0"/>
              </a:spcBef>
              <a:spcAft>
                <a:spcPct val="0"/>
              </a:spcAft>
              <a:buClrTx/>
              <a:buSzTx/>
              <a:tabLst/>
            </a:pPr>
            <a:endParaRPr lang="en-US" altLang="en-US" sz="1300" dirty="0">
              <a:solidFill>
                <a:srgbClr val="0B0C0C"/>
              </a:solidFill>
              <a:latin typeface="+mn-lt"/>
            </a:endParaRPr>
          </a:p>
          <a:p>
            <a:pPr marR="0" lvl="0" algn="just" defTabSz="914400" rtl="0" eaLnBrk="0" fontAlgn="base" latinLnBrk="0" hangingPunct="0">
              <a:lnSpc>
                <a:spcPct val="100000"/>
              </a:lnSpc>
              <a:spcBef>
                <a:spcPct val="0"/>
              </a:spcBef>
              <a:spcAft>
                <a:spcPct val="0"/>
              </a:spcAft>
              <a:buClrTx/>
              <a:buSzTx/>
              <a:tabLst/>
            </a:pPr>
            <a:r>
              <a:rPr kumimoji="0" lang="en-US" altLang="en-US" sz="1300" b="0" i="0" u="none" strike="noStrike" cap="none" normalizeH="0" baseline="0" dirty="0">
                <a:ln>
                  <a:noFill/>
                </a:ln>
                <a:solidFill>
                  <a:srgbClr val="0B0C0C"/>
                </a:solidFill>
                <a:effectLst/>
                <a:latin typeface="+mn-lt"/>
              </a:rPr>
              <a:t>To claim, you will need:</a:t>
            </a:r>
          </a:p>
          <a:p>
            <a:pPr marL="628650" lvl="1" indent="-171450" algn="just">
              <a:lnSpc>
                <a:spcPct val="100000"/>
              </a:lnSpc>
              <a:buFont typeface="Arial" panose="020B0604020202020204" pitchFamily="34" charset="0"/>
              <a:buChar char="•"/>
            </a:pPr>
            <a:r>
              <a:rPr lang="en-US" altLang="en-US" sz="1300" dirty="0">
                <a:solidFill>
                  <a:srgbClr val="0B0C0C"/>
                </a:solidFill>
                <a:latin typeface="+mn-lt"/>
              </a:rPr>
              <a:t>Y</a:t>
            </a:r>
            <a:r>
              <a:rPr kumimoji="0" lang="en-US" altLang="en-US" sz="1300" b="0" i="0" u="none" strike="noStrike" cap="none" normalizeH="0" baseline="0" dirty="0">
                <a:ln>
                  <a:noFill/>
                </a:ln>
                <a:solidFill>
                  <a:srgbClr val="0B0C0C"/>
                </a:solidFill>
                <a:effectLst/>
                <a:latin typeface="+mn-lt"/>
              </a:rPr>
              <a:t>our employer PAYE reference number;</a:t>
            </a:r>
          </a:p>
          <a:p>
            <a:pPr marL="628650" lvl="1" indent="-171450" algn="just">
              <a:lnSpc>
                <a:spcPct val="100000"/>
              </a:lnSpc>
              <a:buFont typeface="Arial" panose="020B0604020202020204" pitchFamily="34" charset="0"/>
              <a:buChar char="•"/>
            </a:pPr>
            <a:r>
              <a:rPr lang="en-US" altLang="en-US" sz="1300" dirty="0">
                <a:solidFill>
                  <a:srgbClr val="0B0C0C"/>
                </a:solidFill>
                <a:latin typeface="+mn-lt"/>
              </a:rPr>
              <a:t>T</a:t>
            </a:r>
            <a:r>
              <a:rPr kumimoji="0" lang="en-US" altLang="en-US" sz="1300" b="0" i="0" u="none" strike="noStrike" cap="none" normalizeH="0" baseline="0" dirty="0">
                <a:ln>
                  <a:noFill/>
                </a:ln>
                <a:solidFill>
                  <a:srgbClr val="0B0C0C"/>
                </a:solidFill>
                <a:effectLst/>
                <a:latin typeface="+mn-lt"/>
              </a:rPr>
              <a:t>he number and names of the employees being furloughed;</a:t>
            </a:r>
          </a:p>
          <a:p>
            <a:pPr marL="628650" lvl="1" indent="-171450" algn="just">
              <a:lnSpc>
                <a:spcPct val="100000"/>
              </a:lnSpc>
              <a:buFont typeface="Arial" panose="020B0604020202020204" pitchFamily="34" charset="0"/>
              <a:buChar char="•"/>
            </a:pPr>
            <a:r>
              <a:rPr lang="en-US" altLang="en-US" sz="1300" dirty="0">
                <a:solidFill>
                  <a:srgbClr val="0B0C0C"/>
                </a:solidFill>
                <a:latin typeface="+mn-lt"/>
              </a:rPr>
              <a:t>N</a:t>
            </a:r>
            <a:r>
              <a:rPr kumimoji="0" lang="en-US" altLang="en-US" sz="1300" b="0" i="0" u="none" strike="noStrike" cap="none" normalizeH="0" baseline="0" dirty="0">
                <a:ln>
                  <a:noFill/>
                </a:ln>
                <a:solidFill>
                  <a:srgbClr val="0B0C0C"/>
                </a:solidFill>
                <a:effectLst/>
                <a:latin typeface="+mn-lt"/>
              </a:rPr>
              <a:t>ational Insurance Numbers for the employees you want to furlough;</a:t>
            </a:r>
          </a:p>
          <a:p>
            <a:pPr marL="628650" lvl="1" indent="-171450" algn="just">
              <a:lnSpc>
                <a:spcPct val="100000"/>
              </a:lnSpc>
              <a:buFont typeface="Arial" panose="020B0604020202020204" pitchFamily="34" charset="0"/>
              <a:buChar char="•"/>
            </a:pPr>
            <a:r>
              <a:rPr kumimoji="0" lang="en-US" altLang="en-US" sz="1300" b="0" i="0" u="none" strike="noStrike" cap="none" normalizeH="0" baseline="0" dirty="0">
                <a:ln>
                  <a:noFill/>
                </a:ln>
                <a:solidFill>
                  <a:srgbClr val="0B0C0C"/>
                </a:solidFill>
                <a:effectLst/>
                <a:latin typeface="+mn-lt"/>
              </a:rPr>
              <a:t>Payroll/works number for the employees you want to furlough;</a:t>
            </a:r>
          </a:p>
          <a:p>
            <a:pPr marL="628650" lvl="1" indent="-171450" algn="just">
              <a:lnSpc>
                <a:spcPct val="100000"/>
              </a:lnSpc>
              <a:buFont typeface="Arial" panose="020B0604020202020204" pitchFamily="34" charset="0"/>
              <a:buChar char="•"/>
            </a:pPr>
            <a:r>
              <a:rPr lang="en-US" altLang="en-US" sz="1300" dirty="0">
                <a:solidFill>
                  <a:srgbClr val="0B0C0C"/>
                </a:solidFill>
                <a:latin typeface="+mn-lt"/>
              </a:rPr>
              <a:t>Yo</a:t>
            </a:r>
            <a:r>
              <a:rPr kumimoji="0" lang="en-US" altLang="en-US" sz="1300" b="0" i="0" u="none" strike="noStrike" cap="none" normalizeH="0" baseline="0" dirty="0">
                <a:ln>
                  <a:noFill/>
                </a:ln>
                <a:solidFill>
                  <a:srgbClr val="0B0C0C"/>
                </a:solidFill>
                <a:effectLst/>
                <a:latin typeface="+mn-lt"/>
              </a:rPr>
              <a:t>ur Self Assessment Unique Taxpayer Reference or Corporation Tax Unique Taxpayer Reference or Company Registration Number;</a:t>
            </a:r>
          </a:p>
          <a:p>
            <a:pPr marL="628650" lvl="1" indent="-171450" algn="just">
              <a:lnSpc>
                <a:spcPct val="100000"/>
              </a:lnSpc>
              <a:buFont typeface="Arial" panose="020B0604020202020204" pitchFamily="34" charset="0"/>
              <a:buChar char="•"/>
            </a:pPr>
            <a:r>
              <a:rPr lang="en-US" altLang="en-US" sz="1300" dirty="0">
                <a:solidFill>
                  <a:srgbClr val="0B0C0C"/>
                </a:solidFill>
                <a:latin typeface="+mn-lt"/>
              </a:rPr>
              <a:t>T</a:t>
            </a:r>
            <a:r>
              <a:rPr kumimoji="0" lang="en-US" altLang="en-US" sz="1300" b="0" i="0" u="none" strike="noStrike" cap="none" normalizeH="0" baseline="0" dirty="0">
                <a:ln>
                  <a:noFill/>
                </a:ln>
                <a:solidFill>
                  <a:srgbClr val="0B0C0C"/>
                </a:solidFill>
                <a:effectLst/>
                <a:latin typeface="+mn-lt"/>
              </a:rPr>
              <a:t>he claim period (start and end date);</a:t>
            </a:r>
          </a:p>
          <a:p>
            <a:pPr marL="628650" lvl="1" indent="-171450" algn="just">
              <a:lnSpc>
                <a:spcPct val="100000"/>
              </a:lnSpc>
              <a:buFont typeface="Arial" panose="020B0604020202020204" pitchFamily="34" charset="0"/>
              <a:buChar char="•"/>
            </a:pPr>
            <a:r>
              <a:rPr lang="en-US" altLang="en-US" sz="1300" dirty="0">
                <a:solidFill>
                  <a:srgbClr val="0B0C0C"/>
                </a:solidFill>
                <a:latin typeface="+mn-lt"/>
              </a:rPr>
              <a:t>A</a:t>
            </a:r>
            <a:r>
              <a:rPr kumimoji="0" lang="en-US" altLang="en-US" sz="1300" b="0" i="0" u="none" strike="noStrike" cap="none" normalizeH="0" baseline="0" dirty="0">
                <a:ln>
                  <a:noFill/>
                </a:ln>
                <a:solidFill>
                  <a:srgbClr val="0B0C0C"/>
                </a:solidFill>
                <a:effectLst/>
                <a:latin typeface="+mn-lt"/>
              </a:rPr>
              <a:t>mount claimed (the minimum length of furloughing is 3 months); </a:t>
            </a:r>
            <a:r>
              <a:rPr lang="en-US" altLang="en-US" sz="1300" dirty="0">
                <a:solidFill>
                  <a:srgbClr val="0B0C0C"/>
                </a:solidFill>
                <a:latin typeface="+mn-lt"/>
              </a:rPr>
              <a:t>and</a:t>
            </a:r>
            <a:endParaRPr kumimoji="0" lang="en-US" altLang="en-US" sz="1300" b="0" i="0" u="none" strike="noStrike" cap="none" normalizeH="0" baseline="0" dirty="0">
              <a:ln>
                <a:noFill/>
              </a:ln>
              <a:solidFill>
                <a:srgbClr val="0B0C0C"/>
              </a:solidFill>
              <a:effectLst/>
              <a:latin typeface="+mn-lt"/>
            </a:endParaRPr>
          </a:p>
          <a:p>
            <a:pPr marL="628650" lvl="1" indent="-171450" algn="just">
              <a:lnSpc>
                <a:spcPct val="100000"/>
              </a:lnSpc>
              <a:buFont typeface="Arial" panose="020B0604020202020204" pitchFamily="34" charset="0"/>
              <a:buChar char="•"/>
            </a:pPr>
            <a:r>
              <a:rPr lang="en-US" altLang="en-US" sz="1300" dirty="0">
                <a:solidFill>
                  <a:srgbClr val="0B0C0C"/>
                </a:solidFill>
                <a:latin typeface="+mn-lt"/>
              </a:rPr>
              <a:t>Y</a:t>
            </a:r>
            <a:r>
              <a:rPr kumimoji="0" lang="en-US" altLang="en-US" sz="1300" b="0" i="0" u="none" strike="noStrike" cap="none" normalizeH="0" baseline="0" dirty="0">
                <a:ln>
                  <a:noFill/>
                </a:ln>
                <a:solidFill>
                  <a:srgbClr val="0B0C0C"/>
                </a:solidFill>
                <a:effectLst/>
                <a:latin typeface="+mn-lt"/>
              </a:rPr>
              <a:t>our bank account number and sort code.</a:t>
            </a:r>
            <a:endParaRPr kumimoji="0" lang="en-US" altLang="en-US" sz="13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C7117DAA-5F87-4FC8-BE47-7B9E735F6EAD}"/>
              </a:ext>
            </a:extLst>
          </p:cNvPr>
          <p:cNvSpPr/>
          <p:nvPr/>
        </p:nvSpPr>
        <p:spPr>
          <a:xfrm>
            <a:off x="6414447" y="1997839"/>
            <a:ext cx="5513695" cy="2631490"/>
          </a:xfrm>
          <a:prstGeom prst="rect">
            <a:avLst/>
          </a:prstGeom>
        </p:spPr>
        <p:txBody>
          <a:bodyPr wrap="square">
            <a:spAutoFit/>
          </a:bodyPr>
          <a:lstStyle/>
          <a:p>
            <a:pPr algn="just" fontAlgn="base"/>
            <a:r>
              <a:rPr lang="en-GB" sz="1500" dirty="0">
                <a:solidFill>
                  <a:srgbClr val="0B0C0C"/>
                </a:solidFill>
                <a:latin typeface="&amp;quot"/>
              </a:rPr>
              <a:t>If an employee currently has more than one employer:</a:t>
            </a:r>
          </a:p>
          <a:p>
            <a:pPr marL="285750" indent="-285750" algn="just">
              <a:buFont typeface="Arial" panose="020B0604020202020204" pitchFamily="34" charset="0"/>
              <a:buChar char="•"/>
            </a:pPr>
            <a:r>
              <a:rPr lang="en-GB" sz="1500" dirty="0">
                <a:solidFill>
                  <a:srgbClr val="0B0C0C"/>
                </a:solidFill>
              </a:rPr>
              <a:t>They can be put on furlough by one employer and continue to work for another;</a:t>
            </a:r>
          </a:p>
          <a:p>
            <a:pPr marL="285750" indent="-285750" algn="just">
              <a:buFont typeface="Arial" panose="020B0604020202020204" pitchFamily="34" charset="0"/>
              <a:buChar char="•"/>
            </a:pPr>
            <a:r>
              <a:rPr lang="en-GB" sz="1500" dirty="0">
                <a:solidFill>
                  <a:srgbClr val="0B0C0C"/>
                </a:solidFill>
              </a:rPr>
              <a:t>If they’re put on furlough by more than one employer, they will receive separate payments from each employer;</a:t>
            </a:r>
          </a:p>
          <a:p>
            <a:pPr marL="285750" indent="-285750" algn="just">
              <a:buFont typeface="Arial" panose="020B0604020202020204" pitchFamily="34" charset="0"/>
              <a:buChar char="•"/>
            </a:pPr>
            <a:r>
              <a:rPr lang="en-GB" sz="1500" dirty="0">
                <a:solidFill>
                  <a:srgbClr val="0B0C0C"/>
                </a:solidFill>
              </a:rPr>
              <a:t>The 80% of their regular wage up to a £2,500 monthly cap applies to each job; and</a:t>
            </a:r>
          </a:p>
          <a:p>
            <a:pPr marL="285750" indent="-285750" algn="just">
              <a:buFont typeface="Arial" panose="020B0604020202020204" pitchFamily="34" charset="0"/>
              <a:buChar char="•"/>
            </a:pPr>
            <a:r>
              <a:rPr lang="en-GB" sz="1500" dirty="0">
                <a:solidFill>
                  <a:srgbClr val="0B0C0C"/>
                </a:solidFill>
              </a:rPr>
              <a:t>If they have had multiple employers over the past year, have only worked for one of them at any one time, and are being furloughed by their current employer, they cannot be furloughed by their previous employer.</a:t>
            </a:r>
            <a:endParaRPr lang="en-GB" sz="1500" b="0" i="0" u="none" strike="noStrike" dirty="0">
              <a:solidFill>
                <a:srgbClr val="0B0C0C"/>
              </a:solidFill>
              <a:effectLst/>
            </a:endParaRPr>
          </a:p>
        </p:txBody>
      </p:sp>
      <p:pic>
        <p:nvPicPr>
          <p:cNvPr id="22" name="Picture 21">
            <a:extLst>
              <a:ext uri="{FF2B5EF4-FFF2-40B4-BE49-F238E27FC236}">
                <a16:creationId xmlns:a16="http://schemas.microsoft.com/office/drawing/2014/main" id="{0B051C2E-08B4-40E8-BF09-0571B8DC4A3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318597" y="244861"/>
            <a:ext cx="1362320" cy="465459"/>
          </a:xfrm>
          <a:prstGeom prst="rect">
            <a:avLst/>
          </a:prstGeom>
        </p:spPr>
      </p:pic>
    </p:spTree>
    <p:extLst>
      <p:ext uri="{BB962C8B-B14F-4D97-AF65-F5344CB8AC3E}">
        <p14:creationId xmlns:p14="http://schemas.microsoft.com/office/powerpoint/2010/main" val="1428317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Chamber Membership support</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34508"/>
          </a:xfrm>
        </p:spPr>
        <p:txBody>
          <a:bodyPr/>
          <a:lstStyle/>
          <a:p>
            <a:pPr marL="285750" indent="-285750" algn="just">
              <a:buFont typeface="Arial" panose="020B0604020202020204" pitchFamily="34" charset="0"/>
              <a:buChar char="•"/>
            </a:pPr>
            <a:r>
              <a:rPr lang="en-GB" sz="1400" dirty="0"/>
              <a:t>Quest’s qualified and experienced employment law, HR, health &amp; safety and legal experts will be on hand to deliver the advice you require on a wide range of employment issues;</a:t>
            </a:r>
          </a:p>
          <a:p>
            <a:pPr marL="285750" indent="-285750" algn="just">
              <a:buFont typeface="Arial" panose="020B0604020202020204" pitchFamily="34" charset="0"/>
              <a:buChar char="•"/>
            </a:pPr>
            <a:r>
              <a:rPr lang="en-GB" sz="1400" dirty="0"/>
              <a:t>Whether on-site, online or on the phone, you can trust the Quest consultants to give you their best at all times; </a:t>
            </a:r>
          </a:p>
          <a:p>
            <a:pPr marL="285750" indent="-285750" algn="just">
              <a:buFont typeface="Arial" panose="020B0604020202020204" pitchFamily="34" charset="0"/>
              <a:buChar char="•"/>
            </a:pPr>
            <a:r>
              <a:rPr lang="en-GB" sz="1400" dirty="0"/>
              <a:t>Depending on your business needs, Quest can prepare and issue bespoke contracts of employment, employee handbooks and health &amp; safety manuals;</a:t>
            </a:r>
          </a:p>
          <a:p>
            <a:pPr marL="285750" indent="-285750" algn="just">
              <a:buFont typeface="Arial" panose="020B0604020202020204" pitchFamily="34" charset="0"/>
              <a:buChar char="•"/>
            </a:pPr>
            <a:r>
              <a:rPr lang="en-GB" sz="1400" dirty="0"/>
              <a:t>Whatever your choice you will have access to HR, health &amp; safety and legal libraries containing documents and advice.  </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do you get with Quest HR services?</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798820" cy="2834508"/>
          </a:xfrm>
        </p:spPr>
        <p:txBody>
          <a:bodyPr/>
          <a:lstStyle/>
          <a:p>
            <a:pPr marL="285750" indent="-285750" algn="just">
              <a:buFont typeface="Arial" panose="020B0604020202020204" pitchFamily="34" charset="0"/>
              <a:buChar char="•"/>
            </a:pPr>
            <a:r>
              <a:rPr lang="en-GB" sz="1400" dirty="0"/>
              <a:t>Employment law can be complex and ever changing and keeping up to date can be a time consuming task. Quest provide regular updates and your membership provides access to its team of advisors;</a:t>
            </a:r>
          </a:p>
          <a:p>
            <a:pPr marL="285750" indent="-285750" algn="just">
              <a:buFont typeface="Arial" panose="020B0604020202020204" pitchFamily="34" charset="0"/>
              <a:buChar char="•"/>
            </a:pPr>
            <a:r>
              <a:rPr lang="en-GB" sz="1400" dirty="0"/>
              <a:t>If you require detailed advice on a specific area of the current Employment Legislation law, please contact the Quest Employment Team for help;</a:t>
            </a:r>
          </a:p>
          <a:p>
            <a:pPr marL="285750" indent="-285750" algn="just">
              <a:buFont typeface="Arial" panose="020B0604020202020204" pitchFamily="34" charset="0"/>
              <a:buChar char="•"/>
            </a:pPr>
            <a:r>
              <a:rPr lang="en-GB" sz="1400" dirty="0"/>
              <a:t>This HR health check has been designed to identify the main areas and actions you will need to focus on to improve your existing HR situation; </a:t>
            </a:r>
          </a:p>
          <a:p>
            <a:pPr marL="285750" indent="-285750" algn="just">
              <a:buFont typeface="Arial" panose="020B0604020202020204" pitchFamily="34" charset="0"/>
              <a:buChar char="•"/>
            </a:pPr>
            <a:r>
              <a:rPr lang="en-GB" sz="1400" dirty="0"/>
              <a:t>Quest HR Training Courses can cover techniques to follow when handling difficult situations, legal implications or decision making, while enjoying an excellent quality of training and facilities; and</a:t>
            </a:r>
          </a:p>
          <a:p>
            <a:pPr marL="285750" indent="-285750" algn="just">
              <a:buFont typeface="Arial" panose="020B0604020202020204" pitchFamily="34" charset="0"/>
              <a:buChar char="•"/>
            </a:pPr>
            <a:r>
              <a:rPr lang="en-GB" sz="1400" dirty="0"/>
              <a:t>A dashboard of Human Resource, Health &amp; Safety and Legal Services advice is available for Chamber members as part of your membership. </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Other available resources</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8</a:t>
            </a:fld>
            <a:endParaRPr lang="en-US" dirty="0">
              <a:solidFill>
                <a:prstClr val="white"/>
              </a:solidFill>
              <a:latin typeface="Calibri"/>
            </a:endParaRPr>
          </a:p>
        </p:txBody>
      </p:sp>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153242" y="150771"/>
            <a:ext cx="436517" cy="557182"/>
          </a:xfrm>
          <a:prstGeom prst="rect">
            <a:avLst/>
          </a:prstGeom>
        </p:spPr>
      </p:pic>
      <p:pic>
        <p:nvPicPr>
          <p:cNvPr id="15" name="Picture Placeholder 14">
            <a:extLst>
              <a:ext uri="{FF2B5EF4-FFF2-40B4-BE49-F238E27FC236}">
                <a16:creationId xmlns:a16="http://schemas.microsoft.com/office/drawing/2014/main" id="{79C3D5BB-537B-497F-B679-EED24EF1EBB4}"/>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355551" y="1850968"/>
            <a:ext cx="460322" cy="605487"/>
          </a:xfrm>
        </p:spPr>
      </p:pic>
      <p:pic>
        <p:nvPicPr>
          <p:cNvPr id="22" name="Picture Placeholder 21">
            <a:extLst>
              <a:ext uri="{FF2B5EF4-FFF2-40B4-BE49-F238E27FC236}">
                <a16:creationId xmlns:a16="http://schemas.microsoft.com/office/drawing/2014/main" id="{0371C9C3-A9EE-4424-B8AF-B403480EC9C1}"/>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a:stretch/>
        </p:blipFill>
        <p:spPr>
          <a:xfrm>
            <a:off x="6371364" y="4906113"/>
            <a:ext cx="460322" cy="605487"/>
          </a:xfrm>
        </p:spPr>
      </p:pic>
      <p:sp>
        <p:nvSpPr>
          <p:cNvPr id="26" name="TextBox 25">
            <a:extLst>
              <a:ext uri="{FF2B5EF4-FFF2-40B4-BE49-F238E27FC236}">
                <a16:creationId xmlns:a16="http://schemas.microsoft.com/office/drawing/2014/main" id="{289AED80-C876-4AA2-82C3-5FE4150CDE40}"/>
              </a:ext>
            </a:extLst>
          </p:cNvPr>
          <p:cNvSpPr txBox="1"/>
          <p:nvPr/>
        </p:nvSpPr>
        <p:spPr>
          <a:xfrm>
            <a:off x="1619387" y="6060898"/>
            <a:ext cx="8752114" cy="646331"/>
          </a:xfrm>
          <a:prstGeom prst="rect">
            <a:avLst/>
          </a:prstGeom>
          <a:noFill/>
        </p:spPr>
        <p:txBody>
          <a:bodyPr wrap="square" rtlCol="0">
            <a:spAutoFit/>
          </a:bodyPr>
          <a:lstStyle/>
          <a:p>
            <a:pPr lvl="0" algn="ctr">
              <a:defRPr/>
            </a:pPr>
            <a:r>
              <a:rPr lang="en-GB" b="1" dirty="0"/>
              <a:t>Contact your local Chamber who will provide your access details if you do not already have these.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8</a:t>
            </a:fld>
            <a:endParaRPr lang="en-US" sz="1400" dirty="0">
              <a:solidFill>
                <a:prstClr val="white"/>
              </a:solidFill>
              <a:latin typeface="Calibri"/>
            </a:endParaRPr>
          </a:p>
        </p:txBody>
      </p:sp>
    </p:spTree>
    <p:extLst>
      <p:ext uri="{BB962C8B-B14F-4D97-AF65-F5344CB8AC3E}">
        <p14:creationId xmlns:p14="http://schemas.microsoft.com/office/powerpoint/2010/main" val="233260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redundancy support (PACE)</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350" dirty="0"/>
              <a:t>The scheme offers free advice and support, as the lead agency in PACE – Partnership Action for Continuing Employment;</a:t>
            </a:r>
          </a:p>
          <a:p>
            <a:pPr marL="285750" indent="-285750" algn="just">
              <a:buFont typeface="Arial" panose="020B0604020202020204" pitchFamily="34" charset="0"/>
              <a:buChar char="•"/>
            </a:pPr>
            <a:r>
              <a:rPr lang="en-GB" sz="1350" dirty="0"/>
              <a:t>PACE is designed to help minimise the impact for people and businesses facing redundancy, with support from 22 different organisations;</a:t>
            </a:r>
          </a:p>
          <a:p>
            <a:pPr marL="285750" indent="-285750" algn="just">
              <a:buFont typeface="Arial" panose="020B0604020202020204" pitchFamily="34" charset="0"/>
              <a:buChar char="•"/>
            </a:pPr>
            <a:r>
              <a:rPr lang="en-GB" sz="1350" dirty="0"/>
              <a:t>PACE was set up by the Scottish Government, and also includes DWP (through Jobcentre Plus), local authorities, Citizens Advice, colleges and training providers. Local PACE teams deliver the service across Scotland; </a:t>
            </a:r>
          </a:p>
          <a:p>
            <a:pPr marL="285750" indent="-285750" algn="just">
              <a:buFont typeface="Arial" panose="020B0604020202020204" pitchFamily="34" charset="0"/>
              <a:buChar char="•"/>
            </a:pPr>
            <a:r>
              <a:rPr lang="en-GB" sz="1350" dirty="0"/>
              <a:t>With its unique understanding of the local labour market, PACE offers a wealth of experience to help companies and people who are facing redundancy; and </a:t>
            </a:r>
          </a:p>
          <a:p>
            <a:pPr marL="285750" indent="-285750" algn="just">
              <a:buFont typeface="Arial" panose="020B0604020202020204" pitchFamily="34" charset="0"/>
              <a:buChar char="•"/>
            </a:pPr>
            <a:r>
              <a:rPr lang="en-GB" sz="1350" dirty="0"/>
              <a:t>Local teams can respond quickly when situations arise and can also come in and assist businesses to try and minimise the risk of redundancy before it happens.</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support is available for those facing redundancy?</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798820" cy="2834508"/>
          </a:xfrm>
        </p:spPr>
        <p:txBody>
          <a:bodyPr/>
          <a:lstStyle/>
          <a:p>
            <a:pPr marL="285750" indent="-285750" algn="just" fontAlgn="base">
              <a:buFont typeface="Arial" panose="020B0604020202020204" pitchFamily="34" charset="0"/>
              <a:buChar char="•"/>
            </a:pPr>
            <a:r>
              <a:rPr lang="en-GB" sz="1350" dirty="0"/>
              <a:t>For employers, PACE provides support for businesses of any size, no matter how many employees are involved. It is free of charge, and helps take away some of the strain of dealing with redundancy;</a:t>
            </a:r>
          </a:p>
          <a:p>
            <a:pPr marL="285750" indent="-285750" algn="just" fontAlgn="base">
              <a:buFont typeface="Arial" panose="020B0604020202020204" pitchFamily="34" charset="0"/>
              <a:buChar char="•"/>
            </a:pPr>
            <a:r>
              <a:rPr lang="en-GB" sz="1350" dirty="0"/>
              <a:t>For employees it means free, impartial advice on dealing with the practical and emotional sides of redundancy; </a:t>
            </a:r>
          </a:p>
          <a:p>
            <a:pPr marL="285750" indent="-285750" algn="just" fontAlgn="base">
              <a:buFont typeface="Arial" panose="020B0604020202020204" pitchFamily="34" charset="0"/>
              <a:buChar char="•"/>
            </a:pPr>
            <a:r>
              <a:rPr lang="en-GB" sz="1350" dirty="0"/>
              <a:t>PACE advisers help people recognise their skills, explore their options and prepare for their next move;</a:t>
            </a:r>
          </a:p>
          <a:p>
            <a:pPr marL="285750" indent="-285750" algn="just" fontAlgn="base">
              <a:buFont typeface="Arial" panose="020B0604020202020204" pitchFamily="34" charset="0"/>
              <a:buChar char="•"/>
            </a:pPr>
            <a:r>
              <a:rPr lang="en-GB" sz="1350" dirty="0"/>
              <a:t>Because PACE supports companies across Scotland, the partnership can often connect businesses looking to hire new people with those making redundancies; and</a:t>
            </a:r>
          </a:p>
          <a:p>
            <a:pPr marL="285750" indent="-285750" algn="just" fontAlgn="base">
              <a:buFont typeface="Arial" panose="020B0604020202020204" pitchFamily="34" charset="0"/>
              <a:buChar char="•"/>
            </a:pPr>
            <a:r>
              <a:rPr lang="en-GB" sz="1350" dirty="0"/>
              <a:t>PACE plays a vital role, supporting people through what can be one of the most stressful periods of their working lives.</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The PACE Approach</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9</a:t>
            </a:fld>
            <a:endParaRPr lang="en-US" dirty="0">
              <a:solidFill>
                <a:prstClr val="white"/>
              </a:solidFill>
              <a:latin typeface="Calibri"/>
            </a:endParaRPr>
          </a:p>
        </p:txBody>
      </p:sp>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01238" y="113063"/>
            <a:ext cx="723946" cy="636435"/>
          </a:xfrm>
          <a:prstGeom prst="rect">
            <a:avLst/>
          </a:prstGeom>
        </p:spPr>
      </p:pic>
      <p:pic>
        <p:nvPicPr>
          <p:cNvPr id="22" name="Picture Placeholder 21">
            <a:extLst>
              <a:ext uri="{FF2B5EF4-FFF2-40B4-BE49-F238E27FC236}">
                <a16:creationId xmlns:a16="http://schemas.microsoft.com/office/drawing/2014/main" id="{0371C9C3-A9EE-4424-B8AF-B403480EC9C1}"/>
              </a:ext>
            </a:extLst>
          </p:cNvPr>
          <p:cNvPicPr>
            <a:picLocks noGrp="1" noChangeAspect="1"/>
          </p:cNvPicPr>
          <p:nvPr>
            <p:ph type="pic" sz="quarter" idx="22"/>
          </p:nvPr>
        </p:nvPicPr>
        <p:blipFill>
          <a:blip r:embed="rId2">
            <a:extLst>
              <a:ext uri="{28A0092B-C50C-407E-A947-70E740481C1C}">
                <a14:useLocalDpi xmlns:a14="http://schemas.microsoft.com/office/drawing/2010/main" val="0"/>
              </a:ext>
            </a:extLst>
          </a:blip>
          <a:srcRect/>
          <a:stretch/>
        </p:blipFill>
        <p:spPr>
          <a:xfrm>
            <a:off x="6184173" y="4842495"/>
            <a:ext cx="812890" cy="714627"/>
          </a:xfrm>
        </p:spPr>
      </p:pic>
      <p:sp>
        <p:nvSpPr>
          <p:cNvPr id="26" name="TextBox 25">
            <a:extLst>
              <a:ext uri="{FF2B5EF4-FFF2-40B4-BE49-F238E27FC236}">
                <a16:creationId xmlns:a16="http://schemas.microsoft.com/office/drawing/2014/main" id="{289AED80-C876-4AA2-82C3-5FE4150CDE40}"/>
              </a:ext>
            </a:extLst>
          </p:cNvPr>
          <p:cNvSpPr txBox="1"/>
          <p:nvPr/>
        </p:nvSpPr>
        <p:spPr>
          <a:xfrm>
            <a:off x="1619387" y="6060898"/>
            <a:ext cx="8752114" cy="369332"/>
          </a:xfrm>
          <a:prstGeom prst="rect">
            <a:avLst/>
          </a:prstGeom>
          <a:noFill/>
        </p:spPr>
        <p:txBody>
          <a:bodyPr wrap="square" rtlCol="0">
            <a:spAutoFit/>
          </a:bodyPr>
          <a:lstStyle/>
          <a:p>
            <a:pPr lvl="0" algn="ctr">
              <a:defRPr/>
            </a:pPr>
            <a:r>
              <a:rPr lang="en-GB" b="1" dirty="0"/>
              <a:t>Further information can be found </a:t>
            </a:r>
            <a:r>
              <a:rPr lang="en-GB" b="1" u="sng" dirty="0">
                <a:hlinkClick r:id="rId3"/>
              </a:rPr>
              <a:t>here</a:t>
            </a:r>
            <a:r>
              <a:rPr lang="en-GB" b="1" dirty="0"/>
              <a:t>. </a:t>
            </a:r>
            <a:endParaRPr kumimoji="0" lang="en-GB"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9</a:t>
            </a:fld>
            <a:endParaRPr lang="en-US" sz="1400" dirty="0">
              <a:solidFill>
                <a:prstClr val="white"/>
              </a:solidFill>
              <a:latin typeface="Calibri"/>
            </a:endParaRPr>
          </a:p>
        </p:txBody>
      </p:sp>
      <p:pic>
        <p:nvPicPr>
          <p:cNvPr id="16" name="Picture Placeholder 21">
            <a:extLst>
              <a:ext uri="{FF2B5EF4-FFF2-40B4-BE49-F238E27FC236}">
                <a16:creationId xmlns:a16="http://schemas.microsoft.com/office/drawing/2014/main" id="{16030F82-B3A6-4457-B95B-31B6329B01D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160102" y="1787924"/>
            <a:ext cx="812890" cy="714627"/>
          </a:xfrm>
          <a:prstGeom prst="rect">
            <a:avLst/>
          </a:prstGeom>
          <a:noFill/>
        </p:spPr>
      </p:pic>
    </p:spTree>
    <p:extLst>
      <p:ext uri="{BB962C8B-B14F-4D97-AF65-F5344CB8AC3E}">
        <p14:creationId xmlns:p14="http://schemas.microsoft.com/office/powerpoint/2010/main" val="1884945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ontoso v1">
      <a:dk1>
        <a:sysClr val="windowText" lastClr="000000"/>
      </a:dk1>
      <a:lt1>
        <a:sysClr val="window" lastClr="FFFFFF"/>
      </a:lt1>
      <a:dk2>
        <a:srgbClr val="44546A"/>
      </a:dk2>
      <a:lt2>
        <a:srgbClr val="E7E6E6"/>
      </a:lt2>
      <a:accent1>
        <a:srgbClr val="2C567A"/>
      </a:accent1>
      <a:accent2>
        <a:srgbClr val="0072C7"/>
      </a:accent2>
      <a:accent3>
        <a:srgbClr val="0D1D51"/>
      </a:accent3>
      <a:accent4>
        <a:srgbClr val="666666"/>
      </a:accent4>
      <a:accent5>
        <a:srgbClr val="3C76A6"/>
      </a:accent5>
      <a:accent6>
        <a:srgbClr val="1E44BC"/>
      </a:accent6>
      <a:hlink>
        <a:srgbClr val="0563C1"/>
      </a:hlink>
      <a:folHlink>
        <a:srgbClr val="954F72"/>
      </a:folHlink>
    </a:clrScheme>
    <a:fontScheme name="Contoso v1">
      <a:majorFont>
        <a:latin typeface="Corbel"/>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4076243_Blue spheres presentation_RVA_v5" id="{E4C0B511-76E7-4C07-AFEA-8FEA0A5A8C84}" vid="{3A463146-28EF-4F73-B63C-03710F66E2A3}"/>
    </a:ext>
  </a:extLst>
</a:theme>
</file>

<file path=docProps/app.xml><?xml version="1.0" encoding="utf-8"?>
<Properties xmlns="http://schemas.openxmlformats.org/officeDocument/2006/extended-properties" xmlns:vt="http://schemas.openxmlformats.org/officeDocument/2006/docPropsVTypes">
  <TotalTime>1575</TotalTime>
  <Words>2863</Words>
  <Application>Microsoft Office PowerPoint</Application>
  <PresentationFormat>Widescreen</PresentationFormat>
  <Paragraphs>155</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&amp;quot</vt:lpstr>
      <vt:lpstr>Arial</vt:lpstr>
      <vt:lpstr>Calibri</vt:lpstr>
      <vt:lpstr>Calibri Light</vt:lpstr>
      <vt:lpstr>Corbel</vt:lpstr>
      <vt:lpstr>Office Theme</vt:lpstr>
      <vt:lpstr>1_Office Theme</vt:lpstr>
      <vt:lpstr>PowerPoint Presentation</vt:lpstr>
      <vt:lpstr>Covid-19 – frequently asked questions</vt:lpstr>
      <vt:lpstr>Covid-19 – frequently asked questions</vt:lpstr>
      <vt:lpstr>Covid-19 – frequently asked questions</vt:lpstr>
      <vt:lpstr>Covid-19 – frequently asked questions</vt:lpstr>
      <vt:lpstr>COVID-19- FREQUENTLY ASKED questions</vt:lpstr>
      <vt:lpstr>Covid-19 – frequently asked questions</vt:lpstr>
      <vt:lpstr>Chamber Membership support</vt:lpstr>
      <vt:lpstr>redundancy support (PACE)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Bowman</dc:creator>
  <cp:lastModifiedBy>Andrew Bowman</cp:lastModifiedBy>
  <cp:revision>65</cp:revision>
  <dcterms:created xsi:type="dcterms:W3CDTF">2020-03-23T13:27:07Z</dcterms:created>
  <dcterms:modified xsi:type="dcterms:W3CDTF">2020-04-15T07:48:54Z</dcterms:modified>
</cp:coreProperties>
</file>